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77" r:id="rId5"/>
    <p:sldId id="263" r:id="rId6"/>
    <p:sldId id="264" r:id="rId7"/>
    <p:sldId id="284" r:id="rId8"/>
    <p:sldId id="265" r:id="rId9"/>
    <p:sldId id="266" r:id="rId10"/>
    <p:sldId id="267" r:id="rId11"/>
    <p:sldId id="268" r:id="rId12"/>
    <p:sldId id="269" r:id="rId13"/>
    <p:sldId id="283" r:id="rId14"/>
    <p:sldId id="278" r:id="rId15"/>
    <p:sldId id="286" r:id="rId16"/>
    <p:sldId id="287" r:id="rId17"/>
    <p:sldId id="288" r:id="rId18"/>
    <p:sldId id="270" r:id="rId19"/>
    <p:sldId id="271" r:id="rId20"/>
    <p:sldId id="272" r:id="rId21"/>
    <p:sldId id="273" r:id="rId22"/>
    <p:sldId id="274" r:id="rId23"/>
    <p:sldId id="275" r:id="rId24"/>
    <p:sldId id="280" r:id="rId25"/>
    <p:sldId id="281" r:id="rId26"/>
    <p:sldId id="282" r:id="rId27"/>
    <p:sldId id="285" r:id="rId2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rivera\AppData\Local\Microsoft\Windows\Temporary%20Internet%20Files\Content.Outlook\DP3IZAB3\SERIE%20004%20-%202015%20(2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PE"/>
              <a:t>INGRESOS DEL CLUB DE ABOGADOS</a:t>
            </a:r>
          </a:p>
        </c:rich>
      </c:tx>
      <c:layout>
        <c:manualLayout>
          <c:xMode val="edge"/>
          <c:yMode val="edge"/>
          <c:x val="0.17528866485828404"/>
          <c:y val="3.06042696570849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0.1366060064409757"/>
          <c:y val="0.1823175691831872"/>
          <c:w val="0.83224103901477553"/>
          <c:h val="0.5283903096076045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'[SERIE 004 - 2015 (2).xlsx]Hoja1'!$B$9:$B$20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 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'[SERIE 004 - 2015 (2).xlsx]Hoja1'!$C$9:$C$20</c:f>
            </c:numRef>
          </c:val>
        </c:ser>
        <c:ser>
          <c:idx val="1"/>
          <c:order val="1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'[SERIE 004 - 2015 (2).xlsx]Hoja1'!$B$9:$B$20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 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'[SERIE 004 - 2015 (2).xlsx]Hoja1'!$D$9:$D$20</c:f>
            </c:numRef>
          </c:val>
        </c:ser>
        <c:ser>
          <c:idx val="2"/>
          <c:order val="2"/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'[SERIE 004 - 2015 (2).xlsx]Hoja1'!$B$9:$B$20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 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'[SERIE 004 - 2015 (2).xlsx]Hoja1'!$E$9:$E$20</c:f>
              <c:numCache>
                <c:formatCode>_(* #,##0.00_);_(* \(#,##0.00\);_(* "-"??_);_(@_)</c:formatCode>
                <c:ptCount val="12"/>
                <c:pt idx="0">
                  <c:v>4546</c:v>
                </c:pt>
                <c:pt idx="1">
                  <c:v>4863</c:v>
                </c:pt>
                <c:pt idx="2">
                  <c:v>4401</c:v>
                </c:pt>
                <c:pt idx="3">
                  <c:v>6904</c:v>
                </c:pt>
                <c:pt idx="4">
                  <c:v>5983</c:v>
                </c:pt>
                <c:pt idx="5">
                  <c:v>4422</c:v>
                </c:pt>
                <c:pt idx="6">
                  <c:v>5139</c:v>
                </c:pt>
                <c:pt idx="7">
                  <c:v>4227</c:v>
                </c:pt>
                <c:pt idx="8">
                  <c:v>16683</c:v>
                </c:pt>
                <c:pt idx="9">
                  <c:v>11482</c:v>
                </c:pt>
                <c:pt idx="10">
                  <c:v>9014</c:v>
                </c:pt>
                <c:pt idx="11">
                  <c:v>5057.5</c:v>
                </c:pt>
              </c:numCache>
            </c:numRef>
          </c:val>
        </c:ser>
        <c:ser>
          <c:idx val="3"/>
          <c:order val="3"/>
          <c:spPr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'[SERIE 004 - 2015 (2).xlsx]Hoja1'!$B$9:$B$20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 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'[SERIE 004 - 2015 (2).xlsx]Hoja1'!$F$9:$F$20</c:f>
              <c:numCache>
                <c:formatCode>_(* #,##0.00_);_(* \(#,##0.00\);_(* "-"??_);_(@_)</c:formatCode>
                <c:ptCount val="12"/>
                <c:pt idx="0">
                  <c:v>6251</c:v>
                </c:pt>
                <c:pt idx="1">
                  <c:v>5754</c:v>
                </c:pt>
                <c:pt idx="2">
                  <c:v>17647.77</c:v>
                </c:pt>
                <c:pt idx="3">
                  <c:v>23684.5</c:v>
                </c:pt>
                <c:pt idx="4">
                  <c:v>38862.86</c:v>
                </c:pt>
                <c:pt idx="5">
                  <c:v>31361</c:v>
                </c:pt>
                <c:pt idx="6">
                  <c:v>37928.5</c:v>
                </c:pt>
                <c:pt idx="7">
                  <c:v>45710.5</c:v>
                </c:pt>
                <c:pt idx="8">
                  <c:v>38450</c:v>
                </c:pt>
                <c:pt idx="9">
                  <c:v>14641</c:v>
                </c:pt>
                <c:pt idx="10">
                  <c:v>28382</c:v>
                </c:pt>
                <c:pt idx="11">
                  <c:v>9514.5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66702176"/>
        <c:axId val="366698648"/>
      </c:barChart>
      <c:catAx>
        <c:axId val="36670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366698648"/>
        <c:crosses val="autoZero"/>
        <c:auto val="1"/>
        <c:lblAlgn val="ctr"/>
        <c:lblOffset val="100"/>
        <c:noMultiLvlLbl val="0"/>
      </c:catAx>
      <c:valAx>
        <c:axId val="366698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366702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0.40074</cdr:x>
      <cdr:y>0.88841</cdr:y>
    </cdr:from>
    <cdr:to>
      <cdr:x>0.63787</cdr:x>
      <cdr:y>0.97997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2076451" y="2957513"/>
          <a:ext cx="1228725" cy="3048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PE" sz="1600" b="1">
              <a:solidFill>
                <a:srgbClr val="00B0F0"/>
              </a:solidFill>
            </a:rPr>
            <a:t>2015</a:t>
          </a:r>
          <a:r>
            <a:rPr lang="es-PE" sz="1100"/>
            <a:t>      </a:t>
          </a:r>
          <a:r>
            <a:rPr lang="es-PE" sz="1600" b="1">
              <a:solidFill>
                <a:srgbClr val="FFC000"/>
              </a:solidFill>
            </a:rPr>
            <a:t>2016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26D-07C9-4209-A0F4-59DAFC0E44DE}" type="datetimeFigureOut">
              <a:rPr lang="es-PE" smtClean="0"/>
              <a:t>27/01/2017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265D-8B75-4C3C-9612-9EE884C0CC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0713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26D-07C9-4209-A0F4-59DAFC0E44DE}" type="datetimeFigureOut">
              <a:rPr lang="es-PE" smtClean="0"/>
              <a:t>27/01/2017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265D-8B75-4C3C-9612-9EE884C0CC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6332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26D-07C9-4209-A0F4-59DAFC0E44DE}" type="datetimeFigureOut">
              <a:rPr lang="es-PE" smtClean="0"/>
              <a:t>27/01/2017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265D-8B75-4C3C-9612-9EE884C0CC0F}" type="slidenum">
              <a:rPr lang="es-PE" smtClean="0"/>
              <a:t>‹Nº›</a:t>
            </a:fld>
            <a:endParaRPr lang="es-P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6575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26D-07C9-4209-A0F4-59DAFC0E44DE}" type="datetimeFigureOut">
              <a:rPr lang="es-PE" smtClean="0"/>
              <a:t>27/01/2017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265D-8B75-4C3C-9612-9EE884C0CC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51197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26D-07C9-4209-A0F4-59DAFC0E44DE}" type="datetimeFigureOut">
              <a:rPr lang="es-PE" smtClean="0"/>
              <a:t>27/01/2017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265D-8B75-4C3C-9612-9EE884C0CC0F}" type="slidenum">
              <a:rPr lang="es-PE" smtClean="0"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2500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26D-07C9-4209-A0F4-59DAFC0E44DE}" type="datetimeFigureOut">
              <a:rPr lang="es-PE" smtClean="0"/>
              <a:t>27/01/2017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265D-8B75-4C3C-9612-9EE884C0CC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3821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26D-07C9-4209-A0F4-59DAFC0E44DE}" type="datetimeFigureOut">
              <a:rPr lang="es-PE" smtClean="0"/>
              <a:t>27/01/2017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265D-8B75-4C3C-9612-9EE884C0CC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2534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26D-07C9-4209-A0F4-59DAFC0E44DE}" type="datetimeFigureOut">
              <a:rPr lang="es-PE" smtClean="0"/>
              <a:t>27/01/2017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265D-8B75-4C3C-9612-9EE884C0CC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359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26D-07C9-4209-A0F4-59DAFC0E44DE}" type="datetimeFigureOut">
              <a:rPr lang="es-PE" smtClean="0"/>
              <a:t>27/01/2017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265D-8B75-4C3C-9612-9EE884C0CC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8384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26D-07C9-4209-A0F4-59DAFC0E44DE}" type="datetimeFigureOut">
              <a:rPr lang="es-PE" smtClean="0"/>
              <a:t>27/01/2017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265D-8B75-4C3C-9612-9EE884C0CC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575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26D-07C9-4209-A0F4-59DAFC0E44DE}" type="datetimeFigureOut">
              <a:rPr lang="es-PE" smtClean="0"/>
              <a:t>27/01/2017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265D-8B75-4C3C-9612-9EE884C0CC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3797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26D-07C9-4209-A0F4-59DAFC0E44DE}" type="datetimeFigureOut">
              <a:rPr lang="es-PE" smtClean="0"/>
              <a:t>27/01/2017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265D-8B75-4C3C-9612-9EE884C0CC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9504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26D-07C9-4209-A0F4-59DAFC0E44DE}" type="datetimeFigureOut">
              <a:rPr lang="es-PE" smtClean="0"/>
              <a:t>27/01/2017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265D-8B75-4C3C-9612-9EE884C0CC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7972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26D-07C9-4209-A0F4-59DAFC0E44DE}" type="datetimeFigureOut">
              <a:rPr lang="es-PE" smtClean="0"/>
              <a:t>27/01/2017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265D-8B75-4C3C-9612-9EE884C0CC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7249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26D-07C9-4209-A0F4-59DAFC0E44DE}" type="datetimeFigureOut">
              <a:rPr lang="es-PE" smtClean="0"/>
              <a:t>27/01/2017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265D-8B75-4C3C-9612-9EE884C0CC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2308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26D-07C9-4209-A0F4-59DAFC0E44DE}" type="datetimeFigureOut">
              <a:rPr lang="es-PE" smtClean="0"/>
              <a:t>27/01/2017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265D-8B75-4C3C-9612-9EE884C0CC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4706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826D-07C9-4209-A0F4-59DAFC0E44DE}" type="datetimeFigureOut">
              <a:rPr lang="es-PE" smtClean="0"/>
              <a:t>27/01/2017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71265D-8B75-4C3C-9612-9EE884C0CC0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2033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package" Target="../embeddings/Hoja_de_c_lculo_de_Microsoft_Excel2.xlsx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1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7882" y="2444594"/>
            <a:ext cx="9144000" cy="1243282"/>
          </a:xfrm>
        </p:spPr>
        <p:txBody>
          <a:bodyPr/>
          <a:lstStyle/>
          <a:p>
            <a:r>
              <a:rPr lang="es-PE" b="1" dirty="0" smtClean="0"/>
              <a:t>GESTION 2016</a:t>
            </a:r>
            <a:endParaRPr lang="es-PE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964" y="3670950"/>
            <a:ext cx="9144000" cy="1655762"/>
          </a:xfrm>
        </p:spPr>
        <p:txBody>
          <a:bodyPr>
            <a:normAutofit/>
          </a:bodyPr>
          <a:lstStyle/>
          <a:p>
            <a:r>
              <a:rPr lang="es-PE" sz="3200" b="1" dirty="0" smtClean="0"/>
              <a:t>COLEGIO DE ABOGADOS DE AREQUIPA</a:t>
            </a:r>
            <a:endParaRPr lang="es-PE" sz="32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905" y="702528"/>
            <a:ext cx="3794977" cy="1575111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1665668" y="521833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2000" b="1" dirty="0" smtClean="0">
                <a:solidFill>
                  <a:srgbClr val="003366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INSTITUCIONALIDAD, GESTION &amp; SERVICIO</a:t>
            </a:r>
            <a:endParaRPr lang="es-PE" sz="2000" b="1" dirty="0">
              <a:solidFill>
                <a:srgbClr val="003366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5600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/>
              <a:t>GESTION 2016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6228" y="1424547"/>
            <a:ext cx="9245958" cy="4657256"/>
          </a:xfrm>
        </p:spPr>
        <p:txBody>
          <a:bodyPr>
            <a:normAutofit/>
          </a:bodyPr>
          <a:lstStyle/>
          <a:p>
            <a:pPr algn="just"/>
            <a:r>
              <a:rPr lang="es-PE" sz="2000" dirty="0" smtClean="0"/>
              <a:t>Todos los productos y servicios que vende el CAA desde el 2016, se encuentran facturados y con su respectivo comprobante. Lo que se ve reflejado en el efectivo cumplimiento de las obligaciones fiscales</a:t>
            </a:r>
            <a:r>
              <a:rPr lang="es-PE" sz="2200" dirty="0" smtClean="0"/>
              <a:t>.</a:t>
            </a:r>
            <a:endParaRPr lang="es-PE" sz="2200" dirty="0" smtClean="0">
              <a:solidFill>
                <a:srgbClr val="92D050"/>
              </a:solidFill>
            </a:endParaRPr>
          </a:p>
          <a:p>
            <a:endParaRPr lang="es-PE" dirty="0" smtClean="0">
              <a:solidFill>
                <a:srgbClr val="92D050"/>
              </a:solidFill>
            </a:endParaRPr>
          </a:p>
          <a:p>
            <a:endParaRPr lang="es-PE" dirty="0" smtClean="0"/>
          </a:p>
          <a:p>
            <a:endParaRPr lang="es-PE" dirty="0" smtClean="0"/>
          </a:p>
          <a:p>
            <a:endParaRPr lang="es-PE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572" y="2745347"/>
            <a:ext cx="2530620" cy="373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7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/>
              <a:t>GESTION 2016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0"/>
            <a:ext cx="9200762" cy="4457262"/>
          </a:xfrm>
        </p:spPr>
        <p:txBody>
          <a:bodyPr>
            <a:normAutofit/>
          </a:bodyPr>
          <a:lstStyle/>
          <a:p>
            <a:r>
              <a:rPr lang="es-PE" sz="2200" dirty="0" smtClean="0"/>
              <a:t>Se regularizaron las tarifas de alquileres de las Instalaciones del Club de Abogados, respetándose compromisos adquiridos en el 2015.</a:t>
            </a:r>
          </a:p>
          <a:p>
            <a:r>
              <a:rPr lang="es-PE" sz="2200" dirty="0" smtClean="0"/>
              <a:t>Se programó y ejecutó pagos de las obligaciones adquiridas en el 2015 y se mantuvo una política de control de gastos para el 2016.</a:t>
            </a:r>
          </a:p>
          <a:p>
            <a:r>
              <a:rPr lang="es-PE" sz="2200" dirty="0"/>
              <a:t>Se </a:t>
            </a:r>
            <a:r>
              <a:rPr lang="es-PE" sz="2200" dirty="0" smtClean="0"/>
              <a:t>desarrolló </a:t>
            </a:r>
            <a:r>
              <a:rPr lang="es-PE" sz="2200" dirty="0"/>
              <a:t>el inventario </a:t>
            </a:r>
            <a:r>
              <a:rPr lang="es-PE" sz="2200" dirty="0" smtClean="0"/>
              <a:t>valorizado de </a:t>
            </a:r>
            <a:r>
              <a:rPr lang="es-PE" sz="2200" dirty="0"/>
              <a:t>la institución tanto para las instalaciones del Club de Abogados, como en las oficinas administrativas del </a:t>
            </a:r>
            <a:r>
              <a:rPr lang="es-PE" sz="2200" dirty="0" smtClean="0"/>
              <a:t>cercado. </a:t>
            </a:r>
          </a:p>
          <a:p>
            <a:r>
              <a:rPr lang="es-PE" sz="2200" dirty="0" smtClean="0"/>
              <a:t>Se centralizaron las compras en el área de logística, lo cual por medio de </a:t>
            </a:r>
            <a:r>
              <a:rPr lang="es-PE" sz="2200" dirty="0" err="1" smtClean="0"/>
              <a:t>Sipan</a:t>
            </a:r>
            <a:r>
              <a:rPr lang="es-PE" sz="2200" dirty="0"/>
              <a:t> </a:t>
            </a:r>
            <a:r>
              <a:rPr lang="es-PE" sz="2200" dirty="0" smtClean="0"/>
              <a:t>el cual se encuentra enlazado con contabilidad.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77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/>
              <a:t>GESTION 2016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55313"/>
            <a:ext cx="9851265" cy="4721650"/>
          </a:xfrm>
        </p:spPr>
        <p:txBody>
          <a:bodyPr>
            <a:normAutofit/>
          </a:bodyPr>
          <a:lstStyle/>
          <a:p>
            <a:r>
              <a:rPr lang="es-PE" sz="2000" dirty="0" smtClean="0"/>
              <a:t>INGRESOS </a:t>
            </a:r>
          </a:p>
          <a:p>
            <a:endParaRPr lang="es-PE" sz="2000" dirty="0"/>
          </a:p>
          <a:p>
            <a:endParaRPr lang="es-PE" sz="2000" dirty="0" smtClean="0"/>
          </a:p>
          <a:p>
            <a:pPr marL="0" indent="0">
              <a:buNone/>
            </a:pPr>
            <a:endParaRPr lang="es-PE" sz="2000" dirty="0" smtClean="0"/>
          </a:p>
          <a:p>
            <a:pPr marL="0" indent="0">
              <a:buNone/>
            </a:pPr>
            <a:endParaRPr lang="es-PE" sz="2000" dirty="0" smtClean="0"/>
          </a:p>
          <a:p>
            <a:pPr marL="0" indent="0">
              <a:buNone/>
            </a:pPr>
            <a:r>
              <a:rPr lang="es-PE" sz="2000" dirty="0" smtClean="0"/>
              <a:t>Los ingresos sufrieron un decremento de 9% anual lo que constituye S/ 355 253.06 soles menos comparando con el 2015.</a:t>
            </a:r>
          </a:p>
          <a:p>
            <a:pPr marL="0" indent="0">
              <a:buNone/>
            </a:pPr>
            <a:r>
              <a:rPr lang="es-PE" sz="2000" dirty="0" smtClean="0"/>
              <a:t>Las diferencia se encuentra sustentada por la disminución en el ingreso por arrendamientos, debido a la rebaja arbitraria en tarifas. (S/109 427.20) y al no ser gravado los ingresos correspondientes.</a:t>
            </a:r>
          </a:p>
          <a:p>
            <a:pPr marL="0" indent="0">
              <a:buNone/>
            </a:pPr>
            <a:r>
              <a:rPr lang="es-PE" sz="2000" dirty="0" smtClean="0">
                <a:solidFill>
                  <a:srgbClr val="FF0000"/>
                </a:solidFill>
              </a:rPr>
              <a:t>Las incorporaciones disminuyeron en el 2016, así como el pago de cuotas sociales</a:t>
            </a:r>
            <a:r>
              <a:rPr lang="es-PE" sz="2000" dirty="0" smtClean="0"/>
              <a:t>.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endParaRPr lang="es-PE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4387" y="2060619"/>
            <a:ext cx="5533523" cy="112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73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/>
              <a:t>GESTION 2016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19707"/>
            <a:ext cx="9033336" cy="4289835"/>
          </a:xfrm>
        </p:spPr>
        <p:txBody>
          <a:bodyPr>
            <a:noAutofit/>
          </a:bodyPr>
          <a:lstStyle/>
          <a:p>
            <a:r>
              <a:rPr lang="es-PE" sz="2000" dirty="0" smtClean="0"/>
              <a:t>Dentro de los ingresos obtenidos en el 2016 se tienen los siguientes conceptos: </a:t>
            </a:r>
          </a:p>
          <a:p>
            <a:pPr lvl="1"/>
            <a:r>
              <a:rPr lang="es-PE" sz="2000" dirty="0" smtClean="0"/>
              <a:t>Incorporaciones: El año 2016 se incorporaron a la orden 671 nuevos agremiados, con aportes que se traducen a S/1 174 250.00.</a:t>
            </a:r>
          </a:p>
          <a:p>
            <a:pPr marL="457200" lvl="1" indent="0">
              <a:buNone/>
            </a:pPr>
            <a:r>
              <a:rPr lang="es-PE" sz="2000" dirty="0" smtClean="0"/>
              <a:t>   El gasto por cada nuevos incorporados es de S/320.29 soles por    persona, lo    que significó un gasto de S/. 214 914.59.</a:t>
            </a:r>
          </a:p>
          <a:p>
            <a:pPr lvl="1"/>
            <a:r>
              <a:rPr lang="es-PE" sz="2000" dirty="0" smtClean="0"/>
              <a:t>Cuotas sociales: El agremiado paga un total de S/20.00 de los cuales S/. 5.00 constituye el aporte al Fondo Mutual y S/. 15.00 para los gastos de CAA</a:t>
            </a:r>
          </a:p>
          <a:p>
            <a:pPr marL="457200" lvl="1" indent="0">
              <a:buNone/>
            </a:pPr>
            <a:r>
              <a:rPr lang="es-PE" sz="2000" dirty="0" smtClean="0"/>
              <a:t>    En el 2016 ingresaron por este concepto el monto de S/. 1 287 310.28</a:t>
            </a:r>
          </a:p>
          <a:p>
            <a:pPr lvl="1" algn="just"/>
            <a:r>
              <a:rPr lang="es-PE" sz="2000" dirty="0" smtClean="0"/>
              <a:t>Eventos académicos y seminarios: En este concepto se recaudo 96% más que el año 2015, consecuencia de los Congresos Nacionales, diplomados y seminarios realizados. 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416426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 smtClean="0"/>
              <a:t>GESTIÓN 2016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93949"/>
            <a:ext cx="9361868" cy="46830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E" sz="2200" dirty="0" smtClean="0"/>
              <a:t>EGRESOS</a:t>
            </a:r>
          </a:p>
          <a:p>
            <a:pPr marL="0" indent="0" algn="just">
              <a:buNone/>
            </a:pPr>
            <a:endParaRPr lang="es-PE" sz="2200" dirty="0"/>
          </a:p>
          <a:p>
            <a:pPr marL="0" indent="0" algn="just">
              <a:buNone/>
            </a:pPr>
            <a:endParaRPr lang="es-PE" sz="2200" dirty="0" smtClean="0"/>
          </a:p>
          <a:p>
            <a:pPr marL="0" indent="0" algn="just">
              <a:buNone/>
            </a:pPr>
            <a:endParaRPr lang="es-PE" sz="2200" dirty="0"/>
          </a:p>
          <a:p>
            <a:pPr marL="0" indent="0" algn="just">
              <a:buNone/>
            </a:pPr>
            <a:endParaRPr lang="es-PE" sz="2200" dirty="0" smtClean="0"/>
          </a:p>
          <a:p>
            <a:pPr algn="just"/>
            <a:endParaRPr lang="es-PE" sz="2200" dirty="0" smtClean="0"/>
          </a:p>
          <a:p>
            <a:pPr algn="just"/>
            <a:r>
              <a:rPr lang="es-PE" sz="2200" dirty="0" smtClean="0"/>
              <a:t>Los gastos en proveedores se incrementaron, una de las causas fue la deuda asumida en el 2015, por S/. 374 276.27 </a:t>
            </a:r>
          </a:p>
          <a:p>
            <a:pPr algn="just"/>
            <a:r>
              <a:rPr lang="es-PE" sz="2200" dirty="0" smtClean="0"/>
              <a:t>El pago de impuestos incremento en 116%, debido a la política de facturación asumida.</a:t>
            </a:r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endParaRPr lang="es-PE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4989" y="2514048"/>
            <a:ext cx="4471079" cy="120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7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ESTRUCTURA ORGANIZACIONAL</a:t>
            </a:r>
            <a:endParaRPr lang="es-PE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PE" sz="2400" b="1" dirty="0" smtClean="0"/>
              <a:t>ANTECEDENTES</a:t>
            </a:r>
          </a:p>
          <a:p>
            <a:pPr algn="just"/>
            <a:r>
              <a:rPr lang="es-PE" sz="2400" dirty="0" smtClean="0"/>
              <a:t>No habían determinado las funciones especificar para los puestos que ocupa el personal, por lo cual no </a:t>
            </a:r>
            <a:r>
              <a:rPr lang="es-PE" sz="2400" dirty="0" smtClean="0"/>
              <a:t>tenía claro las </a:t>
            </a:r>
            <a:r>
              <a:rPr lang="es-PE" sz="2400" dirty="0" smtClean="0"/>
              <a:t>tareas y acciones a realizar, dándose en algunos casos duplicidad de personal para realizar las mismas tareas.</a:t>
            </a:r>
          </a:p>
          <a:p>
            <a:pPr algn="just"/>
            <a:r>
              <a:rPr lang="es-PE" sz="2400" dirty="0" smtClean="0"/>
              <a:t>Ingreso </a:t>
            </a:r>
            <a:r>
              <a:rPr lang="es-PE" sz="2400" dirty="0" smtClean="0"/>
              <a:t>de personal a planilla y/o estable, sin definición de funciones.</a:t>
            </a:r>
          </a:p>
          <a:p>
            <a:r>
              <a:rPr lang="es-PE" sz="2400" dirty="0" smtClean="0"/>
              <a:t>No se encontró un Reglamento Interno de trabajo.</a:t>
            </a:r>
          </a:p>
          <a:p>
            <a:r>
              <a:rPr lang="es-PE" sz="2400" dirty="0" smtClean="0"/>
              <a:t>Ausencia de política salarial</a:t>
            </a:r>
            <a:endParaRPr lang="es-PE" sz="2400" dirty="0"/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4219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/>
              <a:t>GASTOS DE PERSONAL</a:t>
            </a:r>
            <a:endParaRPr lang="es-PE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7158" y="1764406"/>
            <a:ext cx="9388060" cy="4361042"/>
          </a:xfrm>
        </p:spPr>
        <p:txBody>
          <a:bodyPr>
            <a:normAutofit/>
          </a:bodyPr>
          <a:lstStyle/>
          <a:p>
            <a:pPr algn="just"/>
            <a:r>
              <a:rPr lang="es-PE" sz="2400" dirty="0" smtClean="0"/>
              <a:t>Se aprecia incremento sustancial del 2014 al 2015, y un ahorro en el 2016, producto de la reorganización y optimización de los recursos.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0673" y="3616509"/>
            <a:ext cx="5029990" cy="167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4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/>
              <a:t>GESTION 2016</a:t>
            </a:r>
            <a:endParaRPr lang="es-PE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99980"/>
            <a:ext cx="8788638" cy="4047028"/>
          </a:xfrm>
        </p:spPr>
        <p:txBody>
          <a:bodyPr/>
          <a:lstStyle/>
          <a:p>
            <a:pPr marL="0" indent="0" algn="just">
              <a:buNone/>
            </a:pPr>
            <a:r>
              <a:rPr lang="es-PE" sz="2400" b="1" dirty="0" smtClean="0"/>
              <a:t>REESTRUCTURACIÓN ORGANIZACIONAL</a:t>
            </a:r>
          </a:p>
          <a:p>
            <a:pPr marL="0" indent="0" algn="just">
              <a:buNone/>
            </a:pPr>
            <a:r>
              <a:rPr lang="es-PE" sz="2400" dirty="0" smtClean="0"/>
              <a:t>Al día de hoy se cuenta con:</a:t>
            </a:r>
          </a:p>
          <a:p>
            <a:pPr lvl="1" algn="just"/>
            <a:r>
              <a:rPr lang="es-PE" sz="2400" dirty="0" smtClean="0"/>
              <a:t>ORGANIGRAMA institucional.</a:t>
            </a:r>
          </a:p>
          <a:p>
            <a:pPr lvl="1" algn="just"/>
            <a:r>
              <a:rPr lang="es-PE" sz="2400" dirty="0" smtClean="0"/>
              <a:t>PERFILES DE PUESTO (definición de funciones y responsabilidades para cada puesto).</a:t>
            </a:r>
          </a:p>
          <a:p>
            <a:pPr lvl="1" algn="just"/>
            <a:r>
              <a:rPr lang="es-PE" sz="2400" dirty="0" smtClean="0"/>
              <a:t>Reglamento Interno de Trabajo (RIT).</a:t>
            </a:r>
          </a:p>
          <a:p>
            <a:pPr lvl="1" algn="just"/>
            <a:r>
              <a:rPr lang="es-PE" sz="2400" dirty="0" smtClean="0"/>
              <a:t>Regularización de contratos.</a:t>
            </a:r>
          </a:p>
          <a:p>
            <a:pPr lvl="1" algn="just"/>
            <a:r>
              <a:rPr lang="es-PE" sz="2400" dirty="0" smtClean="0"/>
              <a:t>Proyecto de capacitaciones para el personal.</a:t>
            </a:r>
          </a:p>
          <a:p>
            <a:pPr marL="457200" lvl="1" indent="0" algn="just">
              <a:buNone/>
            </a:pPr>
            <a:endParaRPr lang="es-PE" dirty="0" smtClean="0"/>
          </a:p>
          <a:p>
            <a:pPr marL="0" indent="0" algn="just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097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INFRAESTRUCTURA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9239398" cy="3880773"/>
          </a:xfrm>
        </p:spPr>
        <p:txBody>
          <a:bodyPr/>
          <a:lstStyle/>
          <a:p>
            <a:pPr marL="0" indent="0">
              <a:buNone/>
            </a:pPr>
            <a:r>
              <a:rPr lang="es-PE" sz="2200" b="1" dirty="0" smtClean="0"/>
              <a:t>ANTECEDENTES</a:t>
            </a:r>
          </a:p>
          <a:p>
            <a:r>
              <a:rPr lang="es-PE" sz="2200" dirty="0" smtClean="0"/>
              <a:t>En cuanto a la infraestructura tecnológica, se recibió equipos de cómputo sin mantenimiento, infectadas de virus y en muchos casos obsoletas.</a:t>
            </a:r>
          </a:p>
          <a:p>
            <a:r>
              <a:rPr lang="es-PE" sz="2200" dirty="0" smtClean="0"/>
              <a:t>Servidores sin políticas de seguridad.</a:t>
            </a:r>
            <a:endParaRPr lang="es-PE" sz="2200" dirty="0" smtClean="0">
              <a:solidFill>
                <a:srgbClr val="92D050"/>
              </a:solidFill>
            </a:endParaRPr>
          </a:p>
          <a:p>
            <a:r>
              <a:rPr lang="es-PE" sz="2200" dirty="0" smtClean="0"/>
              <a:t>No se entregaron contraseñas para administrar la pagina web. </a:t>
            </a:r>
          </a:p>
          <a:p>
            <a:r>
              <a:rPr lang="es-PE" sz="2200" dirty="0" err="1" smtClean="0"/>
              <a:t>Hosting</a:t>
            </a:r>
            <a:r>
              <a:rPr lang="es-PE" sz="2200" dirty="0" smtClean="0"/>
              <a:t> </a:t>
            </a:r>
            <a:r>
              <a:rPr lang="es-PE" sz="2200" dirty="0" err="1" smtClean="0"/>
              <a:t>hackeado</a:t>
            </a:r>
            <a:r>
              <a:rPr lang="es-PE" sz="2200" dirty="0" smtClean="0"/>
              <a:t>, pagina web, dominio caa.org.pe con virus y  bloqueado por principales buscadores como GOOGLE.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8962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 smtClean="0"/>
              <a:t>GESTION 2016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764407"/>
            <a:ext cx="8956063" cy="4276956"/>
          </a:xfrm>
        </p:spPr>
        <p:txBody>
          <a:bodyPr>
            <a:noAutofit/>
          </a:bodyPr>
          <a:lstStyle/>
          <a:p>
            <a:pPr algn="just"/>
            <a:r>
              <a:rPr lang="es-PE" sz="2000" dirty="0" smtClean="0"/>
              <a:t>Se realizó mantenimientos a todos los equipos de computo de la institución. </a:t>
            </a:r>
          </a:p>
          <a:p>
            <a:pPr algn="just"/>
            <a:r>
              <a:rPr lang="es-PE" sz="2000" dirty="0" smtClean="0"/>
              <a:t>Se realizó la inversión en equipos informáticos, reemplazando los deteriorados y obsoletos</a:t>
            </a:r>
          </a:p>
          <a:p>
            <a:pPr algn="just"/>
            <a:r>
              <a:rPr lang="es-PE" sz="2000" dirty="0" smtClean="0"/>
              <a:t>Se adquirió un antivirus, para los equipos y servidores, (</a:t>
            </a:r>
            <a:r>
              <a:rPr lang="es-PE" sz="2000" dirty="0" err="1" smtClean="0"/>
              <a:t>kaspersky</a:t>
            </a:r>
            <a:r>
              <a:rPr lang="es-PE" sz="2000" dirty="0" smtClean="0"/>
              <a:t>) que impidió en una ocasión un intento de hacker.</a:t>
            </a:r>
          </a:p>
          <a:p>
            <a:pPr algn="just"/>
            <a:r>
              <a:rPr lang="es-PE" sz="2000" dirty="0" smtClean="0"/>
              <a:t>Se cambió de </a:t>
            </a:r>
            <a:r>
              <a:rPr lang="es-PE" sz="2000" dirty="0" err="1" smtClean="0"/>
              <a:t>hosting</a:t>
            </a:r>
            <a:r>
              <a:rPr lang="es-PE" sz="2000" dirty="0" smtClean="0"/>
              <a:t>, se generaron nuevos </a:t>
            </a:r>
            <a:r>
              <a:rPr lang="es-PE" sz="2000" dirty="0" err="1" smtClean="0"/>
              <a:t>password</a:t>
            </a:r>
            <a:r>
              <a:rPr lang="es-PE" sz="2000" dirty="0" smtClean="0"/>
              <a:t> y se recuperó el dominio caa.org.pe </a:t>
            </a:r>
          </a:p>
          <a:p>
            <a:pPr algn="just"/>
            <a:r>
              <a:rPr lang="es-PE" sz="2000" dirty="0" smtClean="0"/>
              <a:t>Debido a que no se pudo recuperar ninguna información anterior de la página web, se trabajó ésta, desarrollando una nueva página al servicio del agremiado. 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5263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/>
              <a:t>TEMAS CONTABLES Y FINANCIEROS</a:t>
            </a:r>
            <a:endParaRPr lang="es-PE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4713" y="1568047"/>
            <a:ext cx="9413383" cy="49615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E" sz="2000" b="1" dirty="0" smtClean="0"/>
              <a:t>ANTECEDENTES </a:t>
            </a:r>
          </a:p>
          <a:p>
            <a:pPr algn="just"/>
            <a:r>
              <a:rPr lang="es-PE" sz="2000" dirty="0" smtClean="0"/>
              <a:t>Estados Financieros 2015 no fueron aprobados, se efectuaron ajustes de acuerdo a información efectivamente encontrada.</a:t>
            </a:r>
          </a:p>
          <a:p>
            <a:pPr algn="just"/>
            <a:r>
              <a:rPr lang="es-PE" sz="2000" dirty="0" smtClean="0"/>
              <a:t>Diferencia en el saldo entregado de caja </a:t>
            </a:r>
          </a:p>
          <a:p>
            <a:pPr marL="0" indent="0" algn="just">
              <a:buNone/>
            </a:pPr>
            <a:endParaRPr lang="es-PE" sz="2000" dirty="0" smtClean="0"/>
          </a:p>
          <a:p>
            <a:pPr marL="0" indent="0" algn="just">
              <a:buNone/>
            </a:pPr>
            <a:endParaRPr lang="es-PE" sz="2000" dirty="0" smtClean="0"/>
          </a:p>
          <a:p>
            <a:pPr marL="0" indent="0" algn="just">
              <a:buNone/>
            </a:pPr>
            <a:endParaRPr lang="es-PE" sz="2000" dirty="0" smtClean="0"/>
          </a:p>
          <a:p>
            <a:pPr algn="just"/>
            <a:r>
              <a:rPr lang="es-PE" sz="2000" dirty="0"/>
              <a:t>No existían procedimientos ni políticas en el manejo de efectivo, lo que generó un control deficiente de </a:t>
            </a:r>
            <a:r>
              <a:rPr lang="es-PE" sz="2000" dirty="0" smtClean="0"/>
              <a:t>los recursos económicos del Colegio.</a:t>
            </a:r>
            <a:endParaRPr lang="es-PE" sz="2000" dirty="0"/>
          </a:p>
          <a:p>
            <a:pPr algn="just"/>
            <a:r>
              <a:rPr lang="es-PE" sz="2000" dirty="0" smtClean="0"/>
              <a:t>No se presentaron libros electrónicos por el periodo 2015, a pesar de existir disposición expresa, notificada </a:t>
            </a:r>
            <a:r>
              <a:rPr lang="es-PE" sz="2000" dirty="0"/>
              <a:t>por </a:t>
            </a:r>
            <a:r>
              <a:rPr lang="es-PE" sz="2000" dirty="0" smtClean="0"/>
              <a:t>SUNAT (</a:t>
            </a:r>
            <a:r>
              <a:rPr lang="es-PE" sz="2000" dirty="0"/>
              <a:t>carta circular N°002-2016-SUNAT/6F0300).</a:t>
            </a:r>
          </a:p>
          <a:p>
            <a:endParaRPr lang="es-PE" dirty="0" smtClean="0"/>
          </a:p>
          <a:p>
            <a:endParaRPr lang="es-PE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280" y="3340774"/>
            <a:ext cx="4776247" cy="88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9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INFRAESTRUCTURA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48465"/>
            <a:ext cx="9149246" cy="4356121"/>
          </a:xfrm>
        </p:spPr>
        <p:txBody>
          <a:bodyPr>
            <a:noAutofit/>
          </a:bodyPr>
          <a:lstStyle/>
          <a:p>
            <a:r>
              <a:rPr lang="es-PE" sz="2000" dirty="0" smtClean="0"/>
              <a:t>En cuanto a infraestructura institucional se tienen las siguientes observaciones:</a:t>
            </a:r>
          </a:p>
          <a:p>
            <a:pPr lvl="1"/>
            <a:r>
              <a:rPr lang="es-PE" sz="2000" dirty="0" smtClean="0"/>
              <a:t>CLUB DE ABOGADOS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PE" sz="2000" dirty="0"/>
              <a:t> </a:t>
            </a:r>
            <a:r>
              <a:rPr lang="es-PE" sz="2000" dirty="0" smtClean="0"/>
              <a:t>PISCINA: La estructura metálica del techo y bases de la piscina presentan notables deterioros de corrosión. </a:t>
            </a:r>
          </a:p>
          <a:p>
            <a:pPr marL="457200" lvl="1" indent="0">
              <a:buNone/>
            </a:pPr>
            <a:r>
              <a:rPr lang="es-PE" sz="2000" dirty="0" smtClean="0"/>
              <a:t>No se realizaron los mantenimientos correspondientes para este tipo de estructura, lo cual generó que el grado de corrosión aumentara.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PE" sz="2000" dirty="0" smtClean="0"/>
              <a:t> GIMNASIO: El techo presenta visible deterioro, las maquinas se encuentran en desuso por falta de mantenimiento.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PE" sz="2000" dirty="0" smtClean="0"/>
              <a:t>Servicios higiénicos: Las cuales presentan fugas, sarro y corrosión.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PE" sz="2000" dirty="0" smtClean="0"/>
              <a:t>Falta de mantenimiento de Canchas de gras sintético.</a:t>
            </a:r>
          </a:p>
        </p:txBody>
      </p:sp>
    </p:spTree>
    <p:extLst>
      <p:ext uri="{BB962C8B-B14F-4D97-AF65-F5344CB8AC3E}">
        <p14:creationId xmlns:p14="http://schemas.microsoft.com/office/powerpoint/2010/main" val="8680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INFRAESTRUCTURA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930401"/>
            <a:ext cx="8865911" cy="4110962"/>
          </a:xfrm>
        </p:spPr>
        <p:txBody>
          <a:bodyPr/>
          <a:lstStyle/>
          <a:p>
            <a:pPr algn="just"/>
            <a:r>
              <a:rPr lang="es-PE" sz="2200" dirty="0" smtClean="0"/>
              <a:t>Los salones sociales del Club, no mostraban mantenimientos de electricidad ni pintura, en el caso de la Cabaña tenía exposición de cables eléctricos, los vidrios no tenían laminas de seguridad.</a:t>
            </a:r>
          </a:p>
          <a:p>
            <a:pPr algn="just"/>
            <a:r>
              <a:rPr lang="es-PE" sz="2200" dirty="0" smtClean="0"/>
              <a:t>Juegos de niños, deteriorados con grado de corrosión, rotos con fierro expuesto, alto riesgo para los niños.</a:t>
            </a:r>
          </a:p>
          <a:p>
            <a:pPr algn="just"/>
            <a:r>
              <a:rPr lang="es-PE" sz="2200" dirty="0"/>
              <a:t>Los ambientes destinados para el uso de los trabajadores (baños y comedores) en estado </a:t>
            </a:r>
            <a:r>
              <a:rPr lang="es-PE" sz="2200" dirty="0" smtClean="0"/>
              <a:t>insalubre y deplorable.</a:t>
            </a:r>
            <a:endParaRPr lang="es-PE" sz="2200" dirty="0"/>
          </a:p>
          <a:p>
            <a:pPr algn="just"/>
            <a:r>
              <a:rPr lang="es-PE" sz="2200" dirty="0" smtClean="0"/>
              <a:t>No se realizó el cerco perimétrico del terreno colindante con el Centro de Convenciones.</a:t>
            </a:r>
          </a:p>
          <a:p>
            <a:pPr marL="0" indent="0" algn="just">
              <a:buNone/>
            </a:pPr>
            <a:endParaRPr lang="es-PE" dirty="0" smtClean="0"/>
          </a:p>
          <a:p>
            <a:pPr algn="just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872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/>
              <a:t>GESTION 2016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84072"/>
            <a:ext cx="9213641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PE" sz="2000" dirty="0" smtClean="0"/>
              <a:t>Se programaron mantenimientos para el Club de abogados, priorizando grado de necesidad, como fue: </a:t>
            </a:r>
          </a:p>
          <a:p>
            <a:pPr algn="just"/>
            <a:r>
              <a:rPr lang="es-PE" sz="2000" dirty="0"/>
              <a:t>Se instaló el servicio de agua </a:t>
            </a:r>
            <a:r>
              <a:rPr lang="es-PE" sz="2000" dirty="0" smtClean="0"/>
              <a:t>potable en las instalaciones del Club. </a:t>
            </a:r>
            <a:endParaRPr lang="es-PE" sz="2000" dirty="0"/>
          </a:p>
          <a:p>
            <a:pPr algn="just"/>
            <a:r>
              <a:rPr lang="es-PE" sz="2000" dirty="0" smtClean="0"/>
              <a:t>Control y reparación de fugas de agua.</a:t>
            </a:r>
          </a:p>
          <a:p>
            <a:pPr algn="just"/>
            <a:r>
              <a:rPr lang="es-PE" sz="2000" dirty="0" smtClean="0"/>
              <a:t>Mantenimiento a Canchas de gras sintético.</a:t>
            </a:r>
          </a:p>
          <a:p>
            <a:pPr algn="just"/>
            <a:r>
              <a:rPr lang="es-PE" sz="2000" dirty="0" smtClean="0"/>
              <a:t>Colocación y reparación de malla </a:t>
            </a:r>
            <a:r>
              <a:rPr lang="es-PE" sz="2000" dirty="0" err="1" smtClean="0"/>
              <a:t>rashel</a:t>
            </a:r>
            <a:r>
              <a:rPr lang="es-PE" sz="2000" dirty="0" smtClean="0"/>
              <a:t> en estacionamientos y canchas.</a:t>
            </a:r>
          </a:p>
          <a:p>
            <a:pPr algn="just"/>
            <a:r>
              <a:rPr lang="es-PE" sz="2000" dirty="0" smtClean="0"/>
              <a:t>Reparación de juegos infantiles</a:t>
            </a:r>
          </a:p>
          <a:p>
            <a:pPr algn="just"/>
            <a:r>
              <a:rPr lang="es-PE" sz="2000" dirty="0" smtClean="0"/>
              <a:t>Puesta en valor de la cabaña, priorizando la seguridad de los niños.</a:t>
            </a:r>
          </a:p>
          <a:p>
            <a:pPr algn="just"/>
            <a:r>
              <a:rPr lang="es-PE" sz="2000" dirty="0" smtClean="0"/>
              <a:t>Se suspendió el uso de la piscina, hasta el informe favorable del Ingeniero especialista de estructuras metálicas y del Centro de corrosión de PUCP, quien determinó el estado de la estructura y riesgos. 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265467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/>
              <a:t>GESTION 2016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34831"/>
            <a:ext cx="8596668" cy="3880773"/>
          </a:xfrm>
        </p:spPr>
        <p:txBody>
          <a:bodyPr/>
          <a:lstStyle/>
          <a:p>
            <a:pPr algn="just"/>
            <a:r>
              <a:rPr lang="es-PE" sz="2200" dirty="0" smtClean="0"/>
              <a:t>Se dio mantenimiento todos los servicios higiénicos del Club.</a:t>
            </a:r>
          </a:p>
          <a:p>
            <a:pPr algn="just"/>
            <a:r>
              <a:rPr lang="es-PE" sz="2200" dirty="0" smtClean="0"/>
              <a:t>Se ha proyectado el plan de trabajo de mantenimientos y puesta en valor para las instalaciones del Club de abogados 2017 en el que se incluye, la Piscina, gimnasio, áreas verdes, nuevas canchas y área de trabajadores.</a:t>
            </a:r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endParaRPr lang="es-PE" dirty="0" smtClean="0"/>
          </a:p>
          <a:p>
            <a:pPr marL="0" indent="0" algn="just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0994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/>
              <a:t>GESTION 2016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55169"/>
            <a:ext cx="8968942" cy="435133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PE" sz="2200" dirty="0" smtClean="0"/>
              <a:t>FONDO MUTUAL</a:t>
            </a:r>
          </a:p>
          <a:p>
            <a:pPr algn="just"/>
            <a:r>
              <a:rPr lang="es-PE" sz="2200" dirty="0" smtClean="0"/>
              <a:t> Incremento del auxilio del Fondo Mutual de S/.6 000.00 a </a:t>
            </a:r>
            <a:r>
              <a:rPr lang="es-PE" sz="2200" b="1" dirty="0" smtClean="0"/>
              <a:t>S/. 10 000.00</a:t>
            </a:r>
          </a:p>
          <a:p>
            <a:pPr algn="just"/>
            <a:r>
              <a:rPr lang="es-PE" sz="2200" dirty="0" smtClean="0"/>
              <a:t>Incremento del fondo mutual por invalidez de S/. 3 000.00 a </a:t>
            </a:r>
            <a:r>
              <a:rPr lang="es-PE" sz="2200" b="1" dirty="0" smtClean="0"/>
              <a:t>S/. 5 000.00</a:t>
            </a:r>
          </a:p>
          <a:p>
            <a:pPr algn="just"/>
            <a:r>
              <a:rPr lang="es-PE" sz="2200" dirty="0" smtClean="0"/>
              <a:t>Ampliación de cobertura del Fondo Mutual para </a:t>
            </a:r>
            <a:r>
              <a:rPr lang="es-PE" sz="2200" b="1" dirty="0" smtClean="0"/>
              <a:t>enfermedades terminales</a:t>
            </a:r>
            <a:r>
              <a:rPr lang="es-PE" sz="2200" dirty="0" smtClean="0"/>
              <a:t> hasta </a:t>
            </a:r>
            <a:r>
              <a:rPr lang="es-PE" sz="2200" b="1" dirty="0" smtClean="0"/>
              <a:t>S/.5 000.00</a:t>
            </a:r>
          </a:p>
          <a:p>
            <a:pPr algn="just"/>
            <a:r>
              <a:rPr lang="es-PE" sz="2200" dirty="0"/>
              <a:t>Incremento del auxilio del Fondo </a:t>
            </a:r>
            <a:r>
              <a:rPr lang="es-PE" sz="2200" dirty="0" smtClean="0"/>
              <a:t>Mutual para abogados de setenta años de S/. 600.00 a S/. </a:t>
            </a:r>
            <a:r>
              <a:rPr lang="es-PE" sz="2200" b="1" dirty="0" smtClean="0"/>
              <a:t>2 000.00</a:t>
            </a:r>
            <a:endParaRPr lang="es-PE" sz="2200" b="1" dirty="0"/>
          </a:p>
          <a:p>
            <a:pPr algn="just"/>
            <a:r>
              <a:rPr lang="es-PE" sz="2200" dirty="0"/>
              <a:t>Los gastos efectuados en fondo mutual asciende a S/260 </a:t>
            </a:r>
            <a:r>
              <a:rPr lang="es-PE" sz="2200" dirty="0" smtClean="0"/>
              <a:t>659.10, los cuales comprenden los pagos por auxilio de fondo mutual por los conceptos de fallecimiento, salud, edad, arreglos florales, publicaciones, y gastos de personal.</a:t>
            </a:r>
            <a:endParaRPr lang="es-PE" sz="2200" dirty="0"/>
          </a:p>
          <a:p>
            <a:pPr marL="0" indent="0">
              <a:buNone/>
            </a:pPr>
            <a:endParaRPr lang="es-P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93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 smtClean="0"/>
              <a:t>GESTIÓN 2016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532586"/>
            <a:ext cx="9007579" cy="4726545"/>
          </a:xfrm>
        </p:spPr>
        <p:txBody>
          <a:bodyPr>
            <a:normAutofit/>
          </a:bodyPr>
          <a:lstStyle/>
          <a:p>
            <a:pPr algn="just"/>
            <a:r>
              <a:rPr lang="es-PE" sz="2000" b="1" dirty="0" smtClean="0"/>
              <a:t>Servicios Académicos</a:t>
            </a:r>
          </a:p>
          <a:p>
            <a:pPr marL="0" indent="0" algn="just">
              <a:buNone/>
            </a:pPr>
            <a:r>
              <a:rPr lang="es-PE" sz="2000" dirty="0" smtClean="0"/>
              <a:t>Se realizaron tres congresos Nacionales: 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es-PE" sz="2000" dirty="0" smtClean="0"/>
              <a:t> </a:t>
            </a:r>
            <a:r>
              <a:rPr lang="es-PE" sz="2000" dirty="0" smtClean="0"/>
              <a:t>VII </a:t>
            </a:r>
            <a:r>
              <a:rPr lang="es-PE" sz="2000" dirty="0" smtClean="0"/>
              <a:t>Congreso Nacional de Derecho Administrativo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es-PE" sz="2000" dirty="0" smtClean="0"/>
              <a:t>    I Congreso Nacional de Derecho Disciplinario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es-PE" sz="2000" dirty="0" smtClean="0"/>
              <a:t>    II Congreso Nacional de Derecho Municipal </a:t>
            </a:r>
          </a:p>
          <a:p>
            <a:pPr algn="just"/>
            <a:r>
              <a:rPr lang="es-PE" sz="2000" dirty="0" smtClean="0"/>
              <a:t>Se viene dictando el Diplomado de actualización y especialización de derecho corporativo.</a:t>
            </a:r>
          </a:p>
          <a:p>
            <a:pPr algn="just"/>
            <a:r>
              <a:rPr lang="es-PE" sz="2000" dirty="0"/>
              <a:t> </a:t>
            </a:r>
            <a:r>
              <a:rPr lang="es-PE" sz="2000" b="1" dirty="0" smtClean="0"/>
              <a:t>Libros Publicados: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s-PE" sz="2000" dirty="0"/>
              <a:t> </a:t>
            </a:r>
            <a:r>
              <a:rPr lang="es-PE" sz="2000" dirty="0" smtClean="0"/>
              <a:t>     Derecho Político de José María </a:t>
            </a:r>
            <a:r>
              <a:rPr lang="es-PE" sz="2000" dirty="0" err="1" smtClean="0"/>
              <a:t>Quimper</a:t>
            </a:r>
            <a:endParaRPr lang="es-PE" sz="2000" dirty="0" smtClean="0"/>
          </a:p>
          <a:p>
            <a:pPr marL="514350" indent="-514350" algn="just">
              <a:buFont typeface="+mj-lt"/>
              <a:buAutoNum type="romanLcPeriod"/>
            </a:pPr>
            <a:r>
              <a:rPr lang="es-PE" sz="2000" dirty="0"/>
              <a:t> </a:t>
            </a:r>
            <a:r>
              <a:rPr lang="es-PE" sz="2000" dirty="0" smtClean="0"/>
              <a:t>     Libro de Ponencias del I congreso de Derecho Disciplinario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s-PE" sz="2000" dirty="0"/>
              <a:t>      Libro de Ponencias del </a:t>
            </a:r>
            <a:r>
              <a:rPr lang="es-PE" sz="2000" dirty="0" smtClean="0"/>
              <a:t>II </a:t>
            </a:r>
            <a:r>
              <a:rPr lang="es-PE" sz="2000" dirty="0"/>
              <a:t>congreso de Derecho </a:t>
            </a:r>
            <a:r>
              <a:rPr lang="es-PE" sz="2000" dirty="0" smtClean="0"/>
              <a:t>Municipal</a:t>
            </a:r>
            <a:endParaRPr lang="es-PE" sz="2000" dirty="0"/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516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 smtClean="0"/>
              <a:t>GESTIÓN </a:t>
            </a:r>
            <a:r>
              <a:rPr lang="es-PE" dirty="0"/>
              <a:t>2016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PE" sz="2200" dirty="0" smtClean="0"/>
              <a:t>Convenios interinstitucionales </a:t>
            </a:r>
          </a:p>
          <a:p>
            <a:r>
              <a:rPr lang="es-PE" sz="2200" dirty="0" smtClean="0"/>
              <a:t>Clínica de la Piel DERMIA</a:t>
            </a:r>
          </a:p>
          <a:p>
            <a:r>
              <a:rPr lang="es-PE" sz="2200" dirty="0" smtClean="0"/>
              <a:t>Clínica dental </a:t>
            </a:r>
            <a:r>
              <a:rPr lang="es-PE" sz="2200" dirty="0" err="1" smtClean="0"/>
              <a:t>Multident</a:t>
            </a:r>
            <a:endParaRPr lang="es-PE" sz="2200" dirty="0" smtClean="0"/>
          </a:p>
          <a:p>
            <a:r>
              <a:rPr lang="es-PE" sz="2200" dirty="0" smtClean="0"/>
              <a:t>Laboratorio medico SEDILAB</a:t>
            </a:r>
          </a:p>
          <a:p>
            <a:r>
              <a:rPr lang="es-PE" sz="2200" dirty="0" smtClean="0"/>
              <a:t>Clínica oftalmológica OFTALMOSALUD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2987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7638" y="278612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PE" sz="4800" dirty="0" smtClean="0"/>
              <a:t>GRACIAS</a:t>
            </a:r>
            <a:endParaRPr lang="es-PE" sz="4800" dirty="0"/>
          </a:p>
        </p:txBody>
      </p:sp>
    </p:spTree>
    <p:extLst>
      <p:ext uri="{BB962C8B-B14F-4D97-AF65-F5344CB8AC3E}">
        <p14:creationId xmlns:p14="http://schemas.microsoft.com/office/powerpoint/2010/main" val="2448028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/>
              <a:t>TEMAS CONTABLES Y FINANCIEROS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648495"/>
            <a:ext cx="9020459" cy="4392867"/>
          </a:xfrm>
        </p:spPr>
        <p:txBody>
          <a:bodyPr>
            <a:normAutofit/>
          </a:bodyPr>
          <a:lstStyle/>
          <a:p>
            <a:pPr algn="just"/>
            <a:r>
              <a:rPr lang="es-PE" sz="2200" dirty="0" smtClean="0"/>
              <a:t>El </a:t>
            </a:r>
            <a:r>
              <a:rPr lang="es-PE" sz="2200" dirty="0"/>
              <a:t>s</a:t>
            </a:r>
            <a:r>
              <a:rPr lang="es-PE" sz="2200" dirty="0" smtClean="0"/>
              <a:t>istema contable existente hasta el 2015 era obsoleto, lo que no permitió un control de las operaciones contables. </a:t>
            </a:r>
          </a:p>
          <a:p>
            <a:pPr algn="just"/>
            <a:r>
              <a:rPr lang="es-PE" sz="2200" dirty="0" smtClean="0"/>
              <a:t>Pagos realizados sin el debido documento de sustento.</a:t>
            </a:r>
          </a:p>
          <a:p>
            <a:pPr marL="0" lvl="1" indent="0" algn="just">
              <a:spcBef>
                <a:spcPts val="1000"/>
              </a:spcBef>
              <a:buNone/>
            </a:pPr>
            <a:r>
              <a:rPr lang="es-PE" sz="2200" dirty="0"/>
              <a:t> </a:t>
            </a:r>
            <a:r>
              <a:rPr lang="es-PE" sz="2200" dirty="0" smtClean="0"/>
              <a:t>   De acuerdo a la auditoria 2014 señala estas observaciones puntuales, como muestreo</a:t>
            </a:r>
          </a:p>
          <a:p>
            <a:pPr marL="457200" lvl="1" indent="0" algn="just">
              <a:buNone/>
            </a:pPr>
            <a:endParaRPr lang="es-PE" sz="2200" dirty="0" smtClean="0"/>
          </a:p>
          <a:p>
            <a:pPr marL="457200" lvl="1" indent="0" algn="just">
              <a:buNone/>
            </a:pPr>
            <a:endParaRPr lang="es-PE" sz="2200" dirty="0" smtClean="0"/>
          </a:p>
          <a:p>
            <a:pPr marL="457200" lvl="1" indent="0" algn="just">
              <a:buNone/>
            </a:pPr>
            <a:endParaRPr lang="es-PE" sz="2200" dirty="0"/>
          </a:p>
          <a:p>
            <a:pPr marL="457200" lvl="1" indent="0" algn="just">
              <a:buNone/>
            </a:pPr>
            <a:endParaRPr lang="es-PE" sz="2200" dirty="0" smtClean="0"/>
          </a:p>
          <a:p>
            <a:pPr marL="457200" lvl="1" indent="0" algn="just">
              <a:buNone/>
            </a:pPr>
            <a:r>
              <a:rPr lang="es-PE" sz="2200" dirty="0" smtClean="0"/>
              <a:t>La auditoria 2015 hace mención a esta misma observación.</a:t>
            </a:r>
          </a:p>
          <a:p>
            <a:pPr marL="457200" lvl="1" indent="0">
              <a:buNone/>
            </a:pPr>
            <a:endParaRPr lang="es-PE" dirty="0" smtClean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444" y="3999475"/>
            <a:ext cx="5156447" cy="127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4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/>
              <a:t>TEMAS CONTABLES Y FINANCIEROS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3349" y="1545466"/>
            <a:ext cx="9387625" cy="4881092"/>
          </a:xfrm>
        </p:spPr>
        <p:txBody>
          <a:bodyPr>
            <a:normAutofit/>
          </a:bodyPr>
          <a:lstStyle/>
          <a:p>
            <a:pPr marL="228600" lvl="1" algn="just">
              <a:spcBef>
                <a:spcPts val="1000"/>
              </a:spcBef>
            </a:pPr>
            <a:r>
              <a:rPr lang="es-PE" sz="2400" dirty="0" smtClean="0"/>
              <a:t>Se detectó un depósito </a:t>
            </a:r>
            <a:r>
              <a:rPr lang="es-PE" sz="2400" dirty="0"/>
              <a:t>en cuenta bancaria a la Municipalidad </a:t>
            </a:r>
            <a:r>
              <a:rPr lang="es-PE" sz="2400" dirty="0" smtClean="0"/>
              <a:t>Provincial </a:t>
            </a:r>
            <a:r>
              <a:rPr lang="es-PE" sz="2400" dirty="0"/>
              <a:t>de </a:t>
            </a:r>
            <a:r>
              <a:rPr lang="es-PE" sz="2400" dirty="0" err="1"/>
              <a:t>Camaná</a:t>
            </a:r>
            <a:r>
              <a:rPr lang="es-PE" sz="2400" dirty="0"/>
              <a:t>, sin sustento por un monto de </a:t>
            </a:r>
            <a:r>
              <a:rPr lang="es-PE" sz="2400" dirty="0" smtClean="0"/>
              <a:t>S/40 000.00 con fecha 28 de febrero del 2014. (inciso d, art. 38 Estatuto CAA).</a:t>
            </a:r>
            <a:endParaRPr lang="es-PE" sz="2400" dirty="0"/>
          </a:p>
          <a:p>
            <a:pPr algn="just"/>
            <a:r>
              <a:rPr lang="es-PE" sz="2400" dirty="0" smtClean="0"/>
              <a:t>Emisión de diez cheques bancarios sin fondos: </a:t>
            </a:r>
            <a:r>
              <a:rPr lang="es-PE" sz="2400" dirty="0" smtClean="0"/>
              <a:t>sanción </a:t>
            </a:r>
            <a:r>
              <a:rPr lang="es-PE" sz="2400" dirty="0" smtClean="0"/>
              <a:t>administrativa (Resolución SBS N° 0089-1998 / Reglamento de Cuentas Corrientes). </a:t>
            </a:r>
          </a:p>
          <a:p>
            <a:pPr algn="just"/>
            <a:r>
              <a:rPr lang="es-PE" sz="2400" dirty="0" smtClean="0"/>
              <a:t>De </a:t>
            </a:r>
            <a:r>
              <a:rPr lang="es-PE" sz="2400" dirty="0"/>
              <a:t>acuerdo a la auditoria 2015 el concepto de Ingresos por seminarios y capacitaciones que fue de S/70 068.59 (de acuerdo a la </a:t>
            </a:r>
            <a:r>
              <a:rPr lang="es-PE" sz="2400" dirty="0" smtClean="0"/>
              <a:t>“planilla </a:t>
            </a:r>
            <a:r>
              <a:rPr lang="es-PE" sz="2400" dirty="0"/>
              <a:t>diaria de </a:t>
            </a:r>
            <a:r>
              <a:rPr lang="es-PE" sz="2400" dirty="0" smtClean="0"/>
              <a:t>caja”) </a:t>
            </a:r>
            <a:r>
              <a:rPr lang="es-PE" sz="2400" dirty="0"/>
              <a:t>no </a:t>
            </a:r>
            <a:r>
              <a:rPr lang="es-PE" sz="2400" dirty="0" smtClean="0"/>
              <a:t>se emitieron comprobantes de pago.</a:t>
            </a:r>
            <a:endParaRPr lang="es-PE" sz="2400" dirty="0"/>
          </a:p>
          <a:p>
            <a:pPr marL="0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070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/>
              <a:t>TEMAS CONTABLES Y FINANCIEROS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9245" y="1790163"/>
            <a:ext cx="9337184" cy="4636395"/>
          </a:xfrm>
        </p:spPr>
        <p:txBody>
          <a:bodyPr>
            <a:normAutofit/>
          </a:bodyPr>
          <a:lstStyle/>
          <a:p>
            <a:pPr algn="just"/>
            <a:r>
              <a:rPr lang="es-PE" sz="2200" dirty="0" smtClean="0"/>
              <a:t>En relación a la venta de Cerveza y bebidas, se ha encontrado la siguiente diferencia.</a:t>
            </a:r>
          </a:p>
          <a:p>
            <a:pPr marL="0" indent="0" algn="just">
              <a:buNone/>
            </a:pPr>
            <a:endParaRPr lang="es-PE" sz="2200" dirty="0" smtClean="0"/>
          </a:p>
          <a:p>
            <a:pPr marL="0" indent="0" algn="just">
              <a:buNone/>
            </a:pPr>
            <a:endParaRPr lang="es-PE" sz="2200" dirty="0"/>
          </a:p>
          <a:p>
            <a:pPr marL="0" indent="0" algn="just">
              <a:buNone/>
            </a:pPr>
            <a:endParaRPr lang="es-PE" sz="2200" dirty="0" smtClean="0"/>
          </a:p>
          <a:p>
            <a:pPr marL="0" indent="0" algn="just">
              <a:buNone/>
            </a:pPr>
            <a:endParaRPr lang="es-PE" sz="2200" dirty="0" smtClean="0"/>
          </a:p>
          <a:p>
            <a:pPr marL="0" indent="0" algn="just">
              <a:buNone/>
            </a:pPr>
            <a:r>
              <a:rPr lang="es-PE" sz="2200" dirty="0" smtClean="0"/>
              <a:t>   La referida diferencia no esta sustentada física, ni documentariamente.</a:t>
            </a:r>
          </a:p>
          <a:p>
            <a:pPr algn="just"/>
            <a:r>
              <a:rPr lang="es-PE" sz="2200" dirty="0" smtClean="0"/>
              <a:t>No existía un inventario valorizado de los bienes de la Institución, </a:t>
            </a:r>
            <a:r>
              <a:rPr lang="es-PE" sz="2200" dirty="0"/>
              <a:t>ú</a:t>
            </a:r>
            <a:r>
              <a:rPr lang="es-PE" sz="2200" dirty="0" smtClean="0"/>
              <a:t>nicamente una lista de existencias sin valor monetario, ni codificación, que no permitía sincerar los recursos de la institución.</a:t>
            </a:r>
          </a:p>
          <a:p>
            <a:pPr marL="0" indent="0">
              <a:buNone/>
            </a:pPr>
            <a:endParaRPr lang="es-PE" sz="12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s-PE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s-PE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624" y="2878092"/>
            <a:ext cx="7144436" cy="108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94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/>
              <a:t>TEMAS CONTABLES Y FINANCIEROS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3792" y="1484146"/>
            <a:ext cx="9569002" cy="4768358"/>
          </a:xfrm>
        </p:spPr>
        <p:txBody>
          <a:bodyPr>
            <a:normAutofit/>
          </a:bodyPr>
          <a:lstStyle/>
          <a:p>
            <a:r>
              <a:rPr lang="es-PE" sz="2200" dirty="0" smtClean="0"/>
              <a:t>Arrendamiento de las instalaciones del Club de Abogados con tarifas rebajadas para el año 2016, como se muestra a continuación: </a:t>
            </a:r>
          </a:p>
          <a:p>
            <a:pPr marL="0" indent="0">
              <a:buNone/>
            </a:pPr>
            <a:r>
              <a:rPr lang="es-PE" sz="2200" dirty="0"/>
              <a:t>	</a:t>
            </a:r>
            <a:endParaRPr lang="es-PE" sz="2200" dirty="0" smtClean="0"/>
          </a:p>
          <a:p>
            <a:pPr marL="0" indent="0">
              <a:buNone/>
            </a:pPr>
            <a:endParaRPr lang="es-PE" sz="2200" dirty="0" smtClean="0"/>
          </a:p>
          <a:p>
            <a:pPr marL="0" indent="0">
              <a:buNone/>
            </a:pPr>
            <a:endParaRPr lang="es-PE" sz="2200" dirty="0"/>
          </a:p>
          <a:p>
            <a:pPr marL="0" indent="0">
              <a:buNone/>
            </a:pPr>
            <a:endParaRPr lang="es-PE" sz="2200" dirty="0" smtClean="0"/>
          </a:p>
          <a:p>
            <a:pPr marL="0" indent="0">
              <a:buNone/>
            </a:pPr>
            <a:endParaRPr lang="es-PE" sz="2200" dirty="0"/>
          </a:p>
          <a:p>
            <a:pPr marL="0" indent="0" algn="just">
              <a:buNone/>
            </a:pPr>
            <a:r>
              <a:rPr lang="es-PE" sz="2200" b="1" dirty="0" smtClean="0">
                <a:solidFill>
                  <a:schemeClr val="accent1">
                    <a:lumMod val="75000"/>
                  </a:schemeClr>
                </a:solidFill>
              </a:rPr>
              <a:t>Consecuencia: Disminuyeron los ingresos por este concepto para el 2016 en S/. 109 427.20</a:t>
            </a:r>
            <a:endParaRPr lang="es-PE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669921"/>
              </p:ext>
            </p:extLst>
          </p:nvPr>
        </p:nvGraphicFramePr>
        <p:xfrm>
          <a:off x="805465" y="2498501"/>
          <a:ext cx="8666393" cy="1987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Hoja de cálculo" r:id="rId3" imgW="6686435" imgH="1533493" progId="Excel.Sheet.12">
                  <p:embed/>
                </p:oleObj>
              </mc:Choice>
              <mc:Fallback>
                <p:oleObj name="Hoja de cálculo" r:id="rId3" imgW="6686435" imgH="153349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5465" y="2498501"/>
                        <a:ext cx="8666393" cy="1987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569863"/>
              </p:ext>
            </p:extLst>
          </p:nvPr>
        </p:nvGraphicFramePr>
        <p:xfrm>
          <a:off x="2554470" y="5569051"/>
          <a:ext cx="5567645" cy="683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Hoja de cálculo" r:id="rId5" imgW="3181253" imgH="390594" progId="Excel.Sheet.12">
                  <p:embed/>
                </p:oleObj>
              </mc:Choice>
              <mc:Fallback>
                <p:oleObj name="Hoja de cálculo" r:id="rId5" imgW="3181253" imgH="3905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54470" y="5569051"/>
                        <a:ext cx="5567645" cy="6834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5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/>
              <a:t>TEMAS CONTABLES Y FINANCIEROS</a:t>
            </a:r>
            <a:endParaRPr lang="es-PE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039864"/>
              </p:ext>
            </p:extLst>
          </p:nvPr>
        </p:nvGraphicFramePr>
        <p:xfrm>
          <a:off x="1146221" y="2431862"/>
          <a:ext cx="3087854" cy="3994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Hoja de cálculo" r:id="rId3" imgW="2562279" imgH="3314784" progId="Excel.Sheet.12">
                  <p:embed/>
                </p:oleObj>
              </mc:Choice>
              <mc:Fallback>
                <p:oleObj name="Hoja de cálculo" r:id="rId3" imgW="2562279" imgH="331478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6221" y="2431862"/>
                        <a:ext cx="3087854" cy="39946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689164"/>
              </p:ext>
            </p:extLst>
          </p:nvPr>
        </p:nvGraphicFramePr>
        <p:xfrm>
          <a:off x="4754450" y="2561823"/>
          <a:ext cx="5852375" cy="3734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914399" y="1440031"/>
            <a:ext cx="88993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2200" dirty="0" smtClean="0"/>
              <a:t>INGRESOS DEL CLUB DE ABOGADOS: Venta de bebidas, estacionamiento y otros.</a:t>
            </a:r>
            <a:endParaRPr lang="es-PE" sz="2200" dirty="0"/>
          </a:p>
        </p:txBody>
      </p:sp>
    </p:spTree>
    <p:extLst>
      <p:ext uri="{BB962C8B-B14F-4D97-AF65-F5344CB8AC3E}">
        <p14:creationId xmlns:p14="http://schemas.microsoft.com/office/powerpoint/2010/main" val="3782400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/>
              <a:t>TEMAS CONTABLES Y FINANCIEROS</a:t>
            </a:r>
            <a:endParaRPr lang="es-PE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789600"/>
            <a:ext cx="4001377" cy="156248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6020" y="2128227"/>
            <a:ext cx="5757780" cy="3525597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838200" y="1983346"/>
            <a:ext cx="427471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dirty="0" smtClean="0"/>
              <a:t>Deudas generadas en el 2015, y canceladas por esta gestión ascienden a: </a:t>
            </a:r>
            <a:r>
              <a:rPr lang="es-PE" sz="2000" b="1" dirty="0" smtClean="0"/>
              <a:t>S/374 276.27, </a:t>
            </a:r>
            <a:r>
              <a:rPr lang="es-PE" dirty="0" smtClean="0"/>
              <a:t>el detalle se muestra en el siguiente cuadro.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3104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 smtClean="0"/>
              <a:t>GESTION 2016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5155" y="1378039"/>
            <a:ext cx="9131121" cy="4005330"/>
          </a:xfrm>
        </p:spPr>
        <p:txBody>
          <a:bodyPr>
            <a:noAutofit/>
          </a:bodyPr>
          <a:lstStyle/>
          <a:p>
            <a:pPr algn="just"/>
            <a:r>
              <a:rPr lang="es-PE" sz="1900" dirty="0" smtClean="0"/>
              <a:t>Ajustes de los estados financieros 2015.</a:t>
            </a:r>
          </a:p>
          <a:p>
            <a:pPr algn="just"/>
            <a:r>
              <a:rPr lang="es-PE" sz="1900" dirty="0" smtClean="0"/>
              <a:t>Se compró un nuevo sistema Contable, SIPAN el cual permite:</a:t>
            </a:r>
          </a:p>
          <a:p>
            <a:pPr lvl="1" algn="just"/>
            <a:r>
              <a:rPr lang="es-PE" sz="1900" dirty="0" smtClean="0"/>
              <a:t> </a:t>
            </a:r>
            <a:r>
              <a:rPr lang="es-PE" sz="1900" dirty="0" smtClean="0"/>
              <a:t>Tener </a:t>
            </a:r>
            <a:r>
              <a:rPr lang="es-PE" sz="1900" dirty="0" smtClean="0"/>
              <a:t>la información de cada compra y ventas al detalle, además de controlar y verificar el medio de pago (efectivo, transferencia, depósitos, POS.) </a:t>
            </a:r>
          </a:p>
          <a:p>
            <a:pPr lvl="1" algn="just"/>
            <a:r>
              <a:rPr lang="es-PE" sz="1900" dirty="0" smtClean="0"/>
              <a:t>Permite </a:t>
            </a:r>
            <a:r>
              <a:rPr lang="es-PE" sz="1900" dirty="0"/>
              <a:t>exportar información para presentación de libros electrónicos a SUNAT</a:t>
            </a:r>
            <a:r>
              <a:rPr lang="es-PE" sz="1900" dirty="0" smtClean="0"/>
              <a:t>.</a:t>
            </a:r>
          </a:p>
          <a:p>
            <a:pPr lvl="1" algn="just"/>
            <a:r>
              <a:rPr lang="es-PE" sz="1900" dirty="0"/>
              <a:t>Permite conocer el detalle de los proveedores y gastos por actividades realizadas</a:t>
            </a:r>
            <a:r>
              <a:rPr lang="es-PE" sz="1900" dirty="0" smtClean="0"/>
              <a:t>.</a:t>
            </a:r>
          </a:p>
          <a:p>
            <a:pPr algn="just"/>
            <a:r>
              <a:rPr lang="es-PE" sz="1900" dirty="0" smtClean="0"/>
              <a:t>Se elaboraron y se cumplió con la presentación de libros electrónicos 2015 y 2016.</a:t>
            </a:r>
          </a:p>
          <a:p>
            <a:pPr algn="just"/>
            <a:r>
              <a:rPr lang="es-PE" sz="1900" dirty="0"/>
              <a:t>Se </a:t>
            </a:r>
            <a:r>
              <a:rPr lang="es-PE" sz="1900" dirty="0" smtClean="0"/>
              <a:t>implementaron políticas </a:t>
            </a:r>
            <a:r>
              <a:rPr lang="es-PE" sz="1900" dirty="0"/>
              <a:t>de manejo de caja y efectivos.</a:t>
            </a:r>
          </a:p>
          <a:p>
            <a:pPr algn="just"/>
            <a:r>
              <a:rPr lang="es-PE" sz="1900" dirty="0"/>
              <a:t>Se implementaron políticas de pago para cumplir la normativas indicadas en la ley bancarización.</a:t>
            </a:r>
          </a:p>
          <a:p>
            <a:endParaRPr lang="es-PE" sz="2000" dirty="0" smtClean="0"/>
          </a:p>
          <a:p>
            <a:pPr marL="0" indent="0" algn="just">
              <a:buNone/>
            </a:pP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393901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7332</TotalTime>
  <Words>1768</Words>
  <Application>Microsoft Office PowerPoint</Application>
  <PresentationFormat>Panorámica</PresentationFormat>
  <Paragraphs>173</Paragraphs>
  <Slides>27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4" baseType="lpstr">
      <vt:lpstr>Arial</vt:lpstr>
      <vt:lpstr>Gisha</vt:lpstr>
      <vt:lpstr>Trebuchet MS</vt:lpstr>
      <vt:lpstr>Wingdings</vt:lpstr>
      <vt:lpstr>Wingdings 3</vt:lpstr>
      <vt:lpstr>Faceta</vt:lpstr>
      <vt:lpstr>Hoja de cálculo</vt:lpstr>
      <vt:lpstr>GESTION 2016</vt:lpstr>
      <vt:lpstr>TEMAS CONTABLES Y FINANCIEROS</vt:lpstr>
      <vt:lpstr>TEMAS CONTABLES Y FINANCIEROS</vt:lpstr>
      <vt:lpstr>TEMAS CONTABLES Y FINANCIEROS</vt:lpstr>
      <vt:lpstr>TEMAS CONTABLES Y FINANCIEROS</vt:lpstr>
      <vt:lpstr>TEMAS CONTABLES Y FINANCIEROS</vt:lpstr>
      <vt:lpstr>TEMAS CONTABLES Y FINANCIEROS</vt:lpstr>
      <vt:lpstr>TEMAS CONTABLES Y FINANCIEROS</vt:lpstr>
      <vt:lpstr>GESTION 2016</vt:lpstr>
      <vt:lpstr>GESTION 2016</vt:lpstr>
      <vt:lpstr>GESTION 2016</vt:lpstr>
      <vt:lpstr>GESTION 2016</vt:lpstr>
      <vt:lpstr>GESTION 2016</vt:lpstr>
      <vt:lpstr>GESTIÓN 2016</vt:lpstr>
      <vt:lpstr>ESTRUCTURA ORGANIZACIONAL</vt:lpstr>
      <vt:lpstr>GASTOS DE PERSONAL</vt:lpstr>
      <vt:lpstr>GESTION 2016</vt:lpstr>
      <vt:lpstr>INFRAESTRUCTURA</vt:lpstr>
      <vt:lpstr>GESTION 2016</vt:lpstr>
      <vt:lpstr>INFRAESTRUCTURA</vt:lpstr>
      <vt:lpstr>INFRAESTRUCTURA</vt:lpstr>
      <vt:lpstr>GESTION 2016</vt:lpstr>
      <vt:lpstr>GESTION 2016</vt:lpstr>
      <vt:lpstr>GESTION 2016</vt:lpstr>
      <vt:lpstr>GESTIÓN 2016</vt:lpstr>
      <vt:lpstr>GESTIÓN 2016</vt:lpstr>
      <vt:lpstr>GRACIAS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2016</dc:title>
  <dc:creator>Katherine Rivera Muñoz Ponce de león</dc:creator>
  <cp:lastModifiedBy>USUARIO</cp:lastModifiedBy>
  <cp:revision>105</cp:revision>
  <dcterms:created xsi:type="dcterms:W3CDTF">2017-01-04T00:10:57Z</dcterms:created>
  <dcterms:modified xsi:type="dcterms:W3CDTF">2017-01-27T20:38:35Z</dcterms:modified>
</cp:coreProperties>
</file>