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3" r:id="rId4"/>
    <p:sldId id="261" r:id="rId5"/>
    <p:sldId id="262" r:id="rId6"/>
    <p:sldId id="258" r:id="rId7"/>
    <p:sldId id="263" r:id="rId8"/>
    <p:sldId id="264" r:id="rId9"/>
    <p:sldId id="294" r:id="rId10"/>
    <p:sldId id="270" r:id="rId11"/>
    <p:sldId id="271" r:id="rId12"/>
    <p:sldId id="279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59" r:id="rId22"/>
    <p:sldId id="260" r:id="rId23"/>
    <p:sldId id="295" r:id="rId24"/>
    <p:sldId id="296" r:id="rId25"/>
    <p:sldId id="281" r:id="rId26"/>
    <p:sldId id="282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84" r:id="rId36"/>
    <p:sldId id="292" r:id="rId37"/>
  </p:sldIdLst>
  <p:sldSz cx="9144000" cy="6858000" type="screen4x3"/>
  <p:notesSz cx="6797675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7334-3541-4C67-97EE-B658DC94B32C}" type="datetimeFigureOut">
              <a:rPr lang="es-PE" smtClean="0"/>
              <a:t>27/01/2017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70B1-BD9D-453B-BA7A-629018EF95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0837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7334-3541-4C67-97EE-B658DC94B32C}" type="datetimeFigureOut">
              <a:rPr lang="es-PE" smtClean="0"/>
              <a:t>27/01/2017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70B1-BD9D-453B-BA7A-629018EF95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6256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7334-3541-4C67-97EE-B658DC94B32C}" type="datetimeFigureOut">
              <a:rPr lang="es-PE" smtClean="0"/>
              <a:t>27/01/2017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70B1-BD9D-453B-BA7A-629018EF95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4253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7334-3541-4C67-97EE-B658DC94B32C}" type="datetimeFigureOut">
              <a:rPr lang="es-PE" smtClean="0"/>
              <a:t>27/01/2017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70B1-BD9D-453B-BA7A-629018EF95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442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7334-3541-4C67-97EE-B658DC94B32C}" type="datetimeFigureOut">
              <a:rPr lang="es-PE" smtClean="0"/>
              <a:t>27/01/2017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70B1-BD9D-453B-BA7A-629018EF95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37464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7334-3541-4C67-97EE-B658DC94B32C}" type="datetimeFigureOut">
              <a:rPr lang="es-PE" smtClean="0"/>
              <a:t>27/01/2017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70B1-BD9D-453B-BA7A-629018EF95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7046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7334-3541-4C67-97EE-B658DC94B32C}" type="datetimeFigureOut">
              <a:rPr lang="es-PE" smtClean="0"/>
              <a:t>27/01/2017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70B1-BD9D-453B-BA7A-629018EF95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3741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7334-3541-4C67-97EE-B658DC94B32C}" type="datetimeFigureOut">
              <a:rPr lang="es-PE" smtClean="0"/>
              <a:t>27/01/2017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70B1-BD9D-453B-BA7A-629018EF95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8435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7334-3541-4C67-97EE-B658DC94B32C}" type="datetimeFigureOut">
              <a:rPr lang="es-PE" smtClean="0"/>
              <a:t>27/01/2017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70B1-BD9D-453B-BA7A-629018EF95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2937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7334-3541-4C67-97EE-B658DC94B32C}" type="datetimeFigureOut">
              <a:rPr lang="es-PE" smtClean="0"/>
              <a:t>27/01/2017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70B1-BD9D-453B-BA7A-629018EF95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9951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7334-3541-4C67-97EE-B658DC94B32C}" type="datetimeFigureOut">
              <a:rPr lang="es-PE" smtClean="0"/>
              <a:t>27/01/2017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70B1-BD9D-453B-BA7A-629018EF95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874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77334-3541-4C67-97EE-B658DC94B32C}" type="datetimeFigureOut">
              <a:rPr lang="es-PE" smtClean="0"/>
              <a:t>27/01/2017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370B1-BD9D-453B-BA7A-629018EF95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135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2.xls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5.xls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 smtClean="0"/>
              <a:t>COLEGIO DE ABOGADOS DE AREQUIPA</a:t>
            </a:r>
            <a:endParaRPr lang="es-PE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s-PE" dirty="0" smtClean="0"/>
              <a:t>PRESENTACION ESTADOS FINANCIEROS 2016</a:t>
            </a:r>
          </a:p>
          <a:p>
            <a:r>
              <a:rPr lang="es-PE" dirty="0" smtClean="0"/>
              <a:t>CPCC LEM ARMANDO GUERRA GUILLEN</a:t>
            </a:r>
            <a:endParaRPr lang="es-PE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764704"/>
            <a:ext cx="9334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32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E" sz="3200" dirty="0" smtClean="0"/>
              <a:t>DIFERENCIAS ENCONTRADAS</a:t>
            </a:r>
            <a:br>
              <a:rPr lang="es-PE" sz="3200" dirty="0" smtClean="0"/>
            </a:br>
            <a:r>
              <a:rPr lang="es-PE" sz="3200" b="1" dirty="0" smtClean="0"/>
              <a:t>CAJA Y BANCOS</a:t>
            </a:r>
            <a:endParaRPr lang="es-PE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algn="just"/>
            <a:r>
              <a:rPr lang="es-PE" sz="2000" b="1" dirty="0" smtClean="0"/>
              <a:t>CAJA Y BANCO</a:t>
            </a:r>
            <a:r>
              <a:rPr lang="es-PE" sz="2000" b="1" dirty="0"/>
              <a:t>,</a:t>
            </a:r>
            <a:r>
              <a:rPr lang="es-PE" sz="2000" dirty="0" smtClean="0"/>
              <a:t> Se </a:t>
            </a:r>
            <a:r>
              <a:rPr lang="es-PE" sz="2000" dirty="0" smtClean="0"/>
              <a:t>solicito </a:t>
            </a:r>
            <a:r>
              <a:rPr lang="es-PE" sz="2000" dirty="0" smtClean="0"/>
              <a:t>a las diferentes instituciones financieras los saldos al 31 de diciembre del 2015, como también se realizó  arqueo de </a:t>
            </a:r>
            <a:r>
              <a:rPr lang="es-PE" sz="2000" b="1" dirty="0" smtClean="0"/>
              <a:t>CAJA EFECTIVO</a:t>
            </a:r>
            <a:r>
              <a:rPr lang="es-PE" sz="2000" dirty="0" smtClean="0"/>
              <a:t>, determinando los saldos reales al 31 de diciembre del 2015.</a:t>
            </a:r>
          </a:p>
          <a:p>
            <a:pPr algn="just"/>
            <a:endParaRPr lang="es-PE" sz="2000" dirty="0" smtClean="0"/>
          </a:p>
          <a:p>
            <a:pPr marL="0" indent="0" algn="ctr">
              <a:buNone/>
            </a:pPr>
            <a:r>
              <a:rPr lang="es-PE" sz="2000" dirty="0"/>
              <a:t>Saldo Real			S/.   12,215.46</a:t>
            </a:r>
          </a:p>
          <a:p>
            <a:pPr marL="0" indent="0" algn="ctr">
              <a:buNone/>
            </a:pPr>
            <a:r>
              <a:rPr lang="es-PE" sz="2000" u="sng" dirty="0" smtClean="0"/>
              <a:t>Caja y Bancos 2015 		S/. 133,504.08</a:t>
            </a:r>
          </a:p>
          <a:p>
            <a:pPr marL="0" indent="0" algn="ctr">
              <a:buNone/>
            </a:pPr>
            <a:r>
              <a:rPr lang="es-PE" sz="2000" b="1" dirty="0" smtClean="0"/>
              <a:t>Diferencia Encontrada		S/.( 121,288.61) </a:t>
            </a:r>
            <a:endParaRPr lang="es-PE" sz="2000" b="1" dirty="0"/>
          </a:p>
          <a:p>
            <a:pPr marL="0" indent="0" algn="ctr">
              <a:buNone/>
            </a:pPr>
            <a:endParaRPr lang="es-PE" sz="2000" dirty="0" smtClean="0"/>
          </a:p>
          <a:p>
            <a:pPr marL="0" indent="0" algn="ctr">
              <a:buNone/>
            </a:pPr>
            <a:r>
              <a:rPr lang="es-PE" sz="2000" dirty="0" smtClean="0"/>
              <a:t>Saldo Real			S/. 2,783,626.23</a:t>
            </a:r>
          </a:p>
          <a:p>
            <a:pPr marL="0" indent="0" algn="ctr">
              <a:buNone/>
            </a:pPr>
            <a:r>
              <a:rPr lang="es-PE" sz="2000" u="sng" dirty="0" smtClean="0"/>
              <a:t> </a:t>
            </a:r>
            <a:r>
              <a:rPr lang="es-PE" sz="2000" u="sng" dirty="0"/>
              <a:t> FONDO MUTUAL 2015		S/. 2,735,083.39</a:t>
            </a:r>
          </a:p>
          <a:p>
            <a:pPr marL="0" indent="0" algn="ctr">
              <a:buNone/>
            </a:pPr>
            <a:r>
              <a:rPr lang="es-PE" sz="2000" b="1" dirty="0" smtClean="0"/>
              <a:t>Diferencia Encontrada		S/.      48,542.84</a:t>
            </a:r>
          </a:p>
          <a:p>
            <a:pPr marL="0" indent="0" algn="just">
              <a:buNone/>
            </a:pPr>
            <a:endParaRPr lang="es-PE" sz="2000" dirty="0" smtClean="0"/>
          </a:p>
          <a:p>
            <a:pPr algn="just"/>
            <a:endParaRPr lang="es-PE" sz="2000" dirty="0"/>
          </a:p>
          <a:p>
            <a:pPr algn="just"/>
            <a:endParaRPr lang="es-PE" sz="2000" dirty="0" smtClean="0"/>
          </a:p>
          <a:p>
            <a:pPr algn="just"/>
            <a:endParaRPr lang="es-PE" sz="2000" dirty="0" smtClean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578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CUENTAS POR COBRAR A PERSONAL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PE" sz="2000" dirty="0" smtClean="0"/>
              <a:t>No se tiene detalle, de todos los prestamos que se realizaron y dineros que se entregaron, que están pendientes de cobrar y rendir por el personal del CAA al 31 de diciembre del 2015, se procedió a revisar las deudas por cobrar y se determinaron los siguiente saldos.</a:t>
            </a:r>
          </a:p>
          <a:p>
            <a:pPr marL="0" indent="0" algn="just">
              <a:buNone/>
            </a:pPr>
            <a:endParaRPr lang="es-PE" sz="2000" dirty="0" smtClean="0"/>
          </a:p>
          <a:p>
            <a:pPr marL="0" indent="0" algn="just">
              <a:buNone/>
            </a:pPr>
            <a:r>
              <a:rPr lang="es-PE" sz="2000" dirty="0" smtClean="0"/>
              <a:t>	</a:t>
            </a:r>
            <a:r>
              <a:rPr lang="es-PE" sz="2000" dirty="0"/>
              <a:t> SALDO REAL				  S/. 5,876.11</a:t>
            </a:r>
            <a:endParaRPr lang="es-PE" sz="2000" dirty="0" smtClean="0"/>
          </a:p>
          <a:p>
            <a:pPr marL="0" indent="0" algn="just">
              <a:buNone/>
            </a:pPr>
            <a:r>
              <a:rPr lang="es-PE" sz="2000" dirty="0"/>
              <a:t>	</a:t>
            </a:r>
            <a:r>
              <a:rPr lang="es-PE" sz="2000" u="sng" dirty="0" smtClean="0"/>
              <a:t>CUENTAS </a:t>
            </a:r>
            <a:r>
              <a:rPr lang="es-PE" sz="2000" u="sng" dirty="0"/>
              <a:t>POR COBRAR A PERSONAL 2015	S/. 36,224.25 </a:t>
            </a:r>
            <a:r>
              <a:rPr lang="es-PE" sz="2000" dirty="0" smtClean="0"/>
              <a:t>	</a:t>
            </a:r>
          </a:p>
          <a:p>
            <a:pPr marL="0" indent="0" algn="just">
              <a:buNone/>
            </a:pPr>
            <a:r>
              <a:rPr lang="es-PE" sz="2000" dirty="0" smtClean="0"/>
              <a:t>	</a:t>
            </a:r>
            <a:r>
              <a:rPr lang="es-PE" sz="2000" b="1" dirty="0" smtClean="0"/>
              <a:t>Diferencia Encontrada		               S/. (30,348.14</a:t>
            </a:r>
            <a:r>
              <a:rPr lang="es-PE" sz="1600" b="1" dirty="0" smtClean="0"/>
              <a:t>)</a:t>
            </a:r>
            <a:endParaRPr lang="es-PE" sz="1600" dirty="0" smtClean="0"/>
          </a:p>
        </p:txBody>
      </p:sp>
    </p:spTree>
    <p:extLst>
      <p:ext uri="{BB962C8B-B14F-4D97-AF65-F5344CB8AC3E}">
        <p14:creationId xmlns:p14="http://schemas.microsoft.com/office/powerpoint/2010/main" val="338646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3600" b="1" dirty="0" smtClean="0"/>
              <a:t>CUENTAS POR COBRAR</a:t>
            </a:r>
            <a:endParaRPr lang="es-PE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es-PE" sz="2400" b="1" dirty="0" smtClean="0"/>
          </a:p>
          <a:p>
            <a:pPr algn="just"/>
            <a:r>
              <a:rPr lang="es-PE" sz="2400" dirty="0" smtClean="0"/>
              <a:t>El concepto de </a:t>
            </a:r>
            <a:r>
              <a:rPr lang="es-PE" sz="2400" b="1" dirty="0" smtClean="0"/>
              <a:t>CUENTAS </a:t>
            </a:r>
            <a:r>
              <a:rPr lang="es-PE" sz="2400" b="1" dirty="0"/>
              <a:t>POR COBRAR </a:t>
            </a:r>
            <a:r>
              <a:rPr lang="es-PE" sz="2400" dirty="0" smtClean="0"/>
              <a:t>de </a:t>
            </a:r>
            <a:r>
              <a:rPr lang="es-PE" sz="2400" b="1" dirty="0" smtClean="0"/>
              <a:t>S</a:t>
            </a:r>
            <a:r>
              <a:rPr lang="es-PE" sz="2400" b="1" dirty="0"/>
              <a:t>/. </a:t>
            </a:r>
            <a:r>
              <a:rPr lang="es-PE" sz="2400" b="1" dirty="0" smtClean="0"/>
              <a:t>2,441,660.26</a:t>
            </a:r>
            <a:r>
              <a:rPr lang="es-PE" sz="2400" dirty="0" smtClean="0"/>
              <a:t> corresponde a las cuotas sociales no canceladas por los miembros del CAA. </a:t>
            </a:r>
          </a:p>
          <a:p>
            <a:pPr algn="just"/>
            <a:endParaRPr lang="es-PE" sz="2400" dirty="0" smtClean="0"/>
          </a:p>
          <a:p>
            <a:pPr algn="just"/>
            <a:r>
              <a:rPr lang="es-PE" sz="2400" dirty="0" smtClean="0"/>
              <a:t>Por recomendación de auditoria externa se procedió a Ajustar la </a:t>
            </a:r>
            <a:r>
              <a:rPr lang="es-PE" sz="2400" b="1" dirty="0" smtClean="0"/>
              <a:t>CUENTA POR COBRAR</a:t>
            </a:r>
            <a:r>
              <a:rPr lang="es-PE" sz="2400" dirty="0" smtClean="0"/>
              <a:t>, para evitar distorsiones en los </a:t>
            </a:r>
            <a:r>
              <a:rPr lang="es-PE" sz="2400" b="1" dirty="0" smtClean="0"/>
              <a:t>ESTADOS FINANCIEROS</a:t>
            </a:r>
            <a:r>
              <a:rPr lang="es-PE" sz="2400" dirty="0" smtClean="0"/>
              <a:t>.</a:t>
            </a:r>
          </a:p>
          <a:p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183302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800" b="1" dirty="0" smtClean="0"/>
              <a:t>GASTOS CONTRATADOS POR ANTICIPADO</a:t>
            </a:r>
            <a:endParaRPr lang="es-PE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PE" sz="2400" dirty="0" smtClean="0"/>
              <a:t>Se determinó que el monto de S/. 517,597.11 corresponde a la adquisición de </a:t>
            </a:r>
            <a:r>
              <a:rPr lang="es-PE" sz="2400" dirty="0" err="1" smtClean="0"/>
              <a:t>Tablets</a:t>
            </a:r>
            <a:r>
              <a:rPr lang="es-PE" sz="2400" dirty="0" smtClean="0"/>
              <a:t> donadas a los miembros del CAA. Ello implica que este monto ya no constituye </a:t>
            </a:r>
            <a:r>
              <a:rPr lang="es-PE" sz="2400" b="1" dirty="0" smtClean="0"/>
              <a:t>ACTIVO , </a:t>
            </a:r>
            <a:r>
              <a:rPr lang="es-PE" sz="2400" dirty="0" smtClean="0"/>
              <a:t>sino </a:t>
            </a:r>
            <a:r>
              <a:rPr lang="es-PE" sz="2400" b="1" dirty="0" smtClean="0"/>
              <a:t>GASTO</a:t>
            </a:r>
            <a:r>
              <a:rPr lang="es-PE" sz="2400" dirty="0" smtClean="0"/>
              <a:t>.</a:t>
            </a:r>
          </a:p>
          <a:p>
            <a:pPr algn="just"/>
            <a:endParaRPr lang="es-PE" sz="2400" dirty="0" smtClean="0"/>
          </a:p>
          <a:p>
            <a:pPr algn="just"/>
            <a:r>
              <a:rPr lang="es-PE" sz="2400" dirty="0" smtClean="0"/>
              <a:t>En ese sentido se procede a hacer el ajuste correspondiente.</a:t>
            </a:r>
          </a:p>
        </p:txBody>
      </p:sp>
    </p:spTree>
    <p:extLst>
      <p:ext uri="{BB962C8B-B14F-4D97-AF65-F5344CB8AC3E}">
        <p14:creationId xmlns:p14="http://schemas.microsoft.com/office/powerpoint/2010/main" val="395285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E" sz="3200" dirty="0" smtClean="0"/>
              <a:t>INMUEBLES, MAQUINARIA Y EQUIPO</a:t>
            </a:r>
            <a:endParaRPr lang="es-PE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es-PE" sz="2400" dirty="0" smtClean="0"/>
          </a:p>
          <a:p>
            <a:pPr algn="just"/>
            <a:endParaRPr lang="es-PE" sz="2400" dirty="0"/>
          </a:p>
          <a:p>
            <a:pPr algn="just"/>
            <a:r>
              <a:rPr lang="es-PE" sz="2400" dirty="0" smtClean="0"/>
              <a:t>El monto que por concepto  de </a:t>
            </a:r>
            <a:r>
              <a:rPr lang="es-PE" sz="2400" b="1" dirty="0"/>
              <a:t>INMUEBLES, MAQUINARIA Y </a:t>
            </a:r>
            <a:r>
              <a:rPr lang="es-PE" sz="2400" b="1" dirty="0" smtClean="0"/>
              <a:t>EQUIPO</a:t>
            </a:r>
            <a:r>
              <a:rPr lang="es-PE" sz="2400" dirty="0" smtClean="0"/>
              <a:t>, no indica la fecha ni su valor de adquisición, lo que no nos permite establecer el valor real de cada una de los </a:t>
            </a:r>
            <a:r>
              <a:rPr lang="es-PE" sz="2400" b="1" dirty="0" smtClean="0"/>
              <a:t>ACTIVOS FIJOS</a:t>
            </a:r>
            <a:r>
              <a:rPr lang="es-PE" sz="2400" dirty="0" smtClean="0"/>
              <a:t> del colegio.</a:t>
            </a:r>
          </a:p>
        </p:txBody>
      </p:sp>
    </p:spTree>
    <p:extLst>
      <p:ext uri="{BB962C8B-B14F-4D97-AF65-F5344CB8AC3E}">
        <p14:creationId xmlns:p14="http://schemas.microsoft.com/office/powerpoint/2010/main" val="245232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ACTIVOS DIFERIDOS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PE" sz="2400" dirty="0" smtClean="0"/>
              <a:t>Se determina que es la </a:t>
            </a:r>
            <a:r>
              <a:rPr lang="es-PE" sz="2400" dirty="0"/>
              <a:t>P</a:t>
            </a:r>
            <a:r>
              <a:rPr lang="es-PE" sz="2400" dirty="0" smtClean="0"/>
              <a:t>rovisión Contable de los Intereses, del préstamo que tienen el CAA con el Banco BBVA Continental teniendo la siguiente diferencia.</a:t>
            </a:r>
          </a:p>
          <a:p>
            <a:endParaRPr lang="es-PE" sz="2400" dirty="0"/>
          </a:p>
          <a:p>
            <a:pPr marL="800100" lvl="2" indent="0">
              <a:buNone/>
            </a:pPr>
            <a:r>
              <a:rPr lang="es-PE" sz="2000" dirty="0" smtClean="0"/>
              <a:t>Saldo </a:t>
            </a:r>
            <a:r>
              <a:rPr lang="es-PE" sz="2000" dirty="0"/>
              <a:t>Real			S/. 446,833.83</a:t>
            </a:r>
          </a:p>
          <a:p>
            <a:pPr marL="800100" lvl="2" indent="0">
              <a:buNone/>
            </a:pPr>
            <a:r>
              <a:rPr lang="es-PE" sz="2000" u="sng" dirty="0" smtClean="0"/>
              <a:t>ACTIVOS DIFERIDOS		S/. 572,646.06 </a:t>
            </a:r>
          </a:p>
          <a:p>
            <a:pPr marL="800100" lvl="2" indent="0">
              <a:buNone/>
            </a:pPr>
            <a:r>
              <a:rPr lang="es-PE" sz="2000" b="1" dirty="0" smtClean="0"/>
              <a:t>Diferencia Encontrada		S/. </a:t>
            </a:r>
            <a:r>
              <a:rPr lang="es-PE" sz="2000" b="1" dirty="0"/>
              <a:t>(</a:t>
            </a:r>
            <a:r>
              <a:rPr lang="es-PE" sz="2000" b="1" dirty="0" smtClean="0"/>
              <a:t>125,812.23)</a:t>
            </a:r>
          </a:p>
          <a:p>
            <a:pPr marL="800100" lvl="2" indent="0">
              <a:buNone/>
            </a:pPr>
            <a:endParaRPr lang="es-PE" sz="2000" dirty="0" smtClean="0"/>
          </a:p>
          <a:p>
            <a:pPr algn="just"/>
            <a:r>
              <a:rPr lang="es-PE" sz="2400" dirty="0"/>
              <a:t>S</a:t>
            </a:r>
            <a:r>
              <a:rPr lang="es-PE" sz="2400" dirty="0" smtClean="0"/>
              <a:t>e determino que esta diferencia son los intereses que no se enviaron como </a:t>
            </a:r>
            <a:r>
              <a:rPr lang="es-PE" sz="2400" b="1" dirty="0" smtClean="0"/>
              <a:t>GASTOS FINANCIEROS </a:t>
            </a:r>
            <a:r>
              <a:rPr lang="es-PE" sz="2400" dirty="0" smtClean="0"/>
              <a:t>los cuales también afectan los resultados del 2015 en forma negativa.</a:t>
            </a:r>
          </a:p>
          <a:p>
            <a:endParaRPr lang="es-PE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1220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E" sz="3200" dirty="0" smtClean="0"/>
              <a:t>CUENTAS POR PAGAR COMERCIALES</a:t>
            </a:r>
            <a:br>
              <a:rPr lang="es-PE" sz="3200" dirty="0" smtClean="0"/>
            </a:br>
            <a:r>
              <a:rPr lang="es-PE" sz="3200" dirty="0" smtClean="0"/>
              <a:t>(Proveedores)</a:t>
            </a:r>
            <a:endParaRPr lang="es-PE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E" sz="2000" dirty="0" smtClean="0"/>
              <a:t>Al no tener una lista de deudas a proveedores, se revisaron todas las compras y los pagos realizados, determinándose las deudas pendientes de pago correspondientes al 2015, de acuerdo a lo siguiente:</a:t>
            </a:r>
          </a:p>
          <a:p>
            <a:pPr marL="800100" lvl="2" indent="0">
              <a:buNone/>
            </a:pPr>
            <a:endParaRPr lang="es-PE" dirty="0" smtClean="0"/>
          </a:p>
          <a:p>
            <a:pPr marL="800100" lvl="2" indent="0">
              <a:buNone/>
            </a:pPr>
            <a:r>
              <a:rPr lang="es-PE" sz="2000" dirty="0"/>
              <a:t>Saldo Real			S/. 124,066.54</a:t>
            </a:r>
            <a:r>
              <a:rPr lang="es-PE" sz="2000" dirty="0" smtClean="0"/>
              <a:t> </a:t>
            </a:r>
          </a:p>
          <a:p>
            <a:pPr marL="800100" lvl="2" indent="0">
              <a:buNone/>
            </a:pPr>
            <a:r>
              <a:rPr lang="es-PE" sz="2000" u="sng" dirty="0" smtClean="0"/>
              <a:t>Cuentas por </a:t>
            </a:r>
            <a:r>
              <a:rPr lang="es-PE" sz="2000" u="sng" dirty="0"/>
              <a:t>P</a:t>
            </a:r>
            <a:r>
              <a:rPr lang="es-PE" sz="2000" u="sng" dirty="0" smtClean="0"/>
              <a:t>agar 			S/.   78,965.22 </a:t>
            </a:r>
          </a:p>
          <a:p>
            <a:pPr marL="800100" lvl="2" indent="0">
              <a:buNone/>
            </a:pPr>
            <a:r>
              <a:rPr lang="es-PE" sz="2000" u="sng" dirty="0" smtClean="0"/>
              <a:t> </a:t>
            </a:r>
            <a:r>
              <a:rPr lang="es-PE" sz="2000" b="1" dirty="0" smtClean="0"/>
              <a:t>Diferencia Encontrada		S/. (45,101.32)</a:t>
            </a:r>
          </a:p>
          <a:p>
            <a:pPr marL="800100" lvl="2" indent="0">
              <a:buNone/>
            </a:pPr>
            <a:endParaRPr lang="es-PE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22902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DEUDA A LARGO PLAZO</a:t>
            </a:r>
            <a:br>
              <a:rPr lang="es-PE" dirty="0" smtClean="0"/>
            </a:br>
            <a:r>
              <a:rPr lang="es-PE" dirty="0" smtClean="0"/>
              <a:t>(Obligaciones Financieras)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r>
              <a:rPr lang="es-PE" sz="2400" dirty="0" smtClean="0"/>
              <a:t>Se nos indica que la deuda con el Banco BBVA asciende a S/. 2,834,678.35 y al solicitar el saldo capital del préstamo ante el BBVA la deuda es de </a:t>
            </a:r>
            <a:r>
              <a:rPr lang="es-PE" sz="2400" dirty="0"/>
              <a:t>S/.   2,895,077.84</a:t>
            </a:r>
            <a:endParaRPr lang="es-PE" sz="2400" dirty="0" smtClean="0"/>
          </a:p>
          <a:p>
            <a:endParaRPr lang="es-PE" sz="2000" dirty="0" smtClean="0"/>
          </a:p>
          <a:p>
            <a:pPr marL="800100" lvl="2" indent="0">
              <a:buNone/>
            </a:pPr>
            <a:r>
              <a:rPr lang="es-PE" sz="2000" dirty="0"/>
              <a:t>Saldo Real			S/.   2,895,077.84</a:t>
            </a:r>
          </a:p>
          <a:p>
            <a:pPr marL="800100" lvl="2" indent="0">
              <a:buNone/>
            </a:pPr>
            <a:r>
              <a:rPr lang="es-PE" sz="2000" u="sng" dirty="0" smtClean="0"/>
              <a:t>DEUDA A LARGO PLAZO		S/.   2,834,678.35 </a:t>
            </a:r>
          </a:p>
          <a:p>
            <a:pPr marL="800100" lvl="2" indent="0">
              <a:buNone/>
            </a:pPr>
            <a:r>
              <a:rPr lang="es-PE" sz="2000" b="1" dirty="0" smtClean="0"/>
              <a:t>Diferencia Encontrada		S/.     (60,399.49)</a:t>
            </a:r>
          </a:p>
          <a:p>
            <a:pPr marL="800100" lvl="2" indent="0">
              <a:buNone/>
            </a:pPr>
            <a:endParaRPr lang="es-PE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68627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3600" b="1" dirty="0" smtClean="0"/>
              <a:t>FONDO MUTUAL DEL ABOGADO</a:t>
            </a:r>
            <a:endParaRPr lang="es-PE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PE" sz="2400" dirty="0" smtClean="0"/>
              <a:t>Se solicitaron los saldos en las distintas instituciones financieras obteniendo un saldo </a:t>
            </a:r>
            <a:r>
              <a:rPr lang="es-PE" sz="2400" dirty="0"/>
              <a:t>de S/. </a:t>
            </a:r>
            <a:r>
              <a:rPr lang="es-PE" sz="2400" dirty="0" smtClean="0"/>
              <a:t>2,783,626.23 en las cuentas a Plazo fijo (se entiende que son parte del </a:t>
            </a:r>
            <a:r>
              <a:rPr lang="es-PE" sz="2400" b="1" dirty="0" smtClean="0"/>
              <a:t>Fondo Mutual</a:t>
            </a:r>
            <a:r>
              <a:rPr lang="es-PE" sz="2400" dirty="0" smtClean="0"/>
              <a:t>)</a:t>
            </a:r>
            <a:r>
              <a:rPr lang="es-PE" sz="2400" b="1" dirty="0" smtClean="0"/>
              <a:t>.</a:t>
            </a:r>
          </a:p>
          <a:p>
            <a:endParaRPr lang="es-PE" dirty="0" smtClean="0"/>
          </a:p>
          <a:p>
            <a:pPr marL="800100" lvl="2" indent="0">
              <a:buNone/>
            </a:pPr>
            <a:r>
              <a:rPr lang="es-PE" sz="2000" dirty="0"/>
              <a:t>Saldo Real			S/. 2,783,626.23 </a:t>
            </a:r>
          </a:p>
          <a:p>
            <a:pPr marL="800100" lvl="2" indent="0">
              <a:buNone/>
            </a:pPr>
            <a:r>
              <a:rPr lang="es-PE" sz="2000" u="sng" dirty="0" smtClean="0"/>
              <a:t>FONDO MUTUAL			S/. 3,082,436.41</a:t>
            </a:r>
          </a:p>
          <a:p>
            <a:pPr marL="800100" lvl="2" indent="0">
              <a:buNone/>
            </a:pPr>
            <a:r>
              <a:rPr lang="es-PE" sz="2000" b="1" dirty="0" smtClean="0"/>
              <a:t>Diferencia Encontrada		S/.  (298,810.18)</a:t>
            </a:r>
          </a:p>
          <a:p>
            <a:pPr marL="800100" lvl="2" indent="0">
              <a:buNone/>
            </a:pPr>
            <a:endParaRPr lang="es-PE" sz="2000" b="1" dirty="0" smtClean="0"/>
          </a:p>
          <a:p>
            <a:pPr algn="just"/>
            <a:r>
              <a:rPr lang="es-PE" sz="2400" dirty="0"/>
              <a:t>N</a:t>
            </a:r>
            <a:r>
              <a:rPr lang="es-PE" sz="2400" dirty="0" smtClean="0"/>
              <a:t>o se ha podido determinar el sustento de esta diferencia.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2057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3600" b="1" dirty="0" smtClean="0"/>
              <a:t>PATRIMONIO INSTITUCIONAL</a:t>
            </a:r>
            <a:endParaRPr lang="es-PE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s-PE" dirty="0" smtClean="0"/>
          </a:p>
          <a:p>
            <a:pPr algn="just"/>
            <a:r>
              <a:rPr lang="es-PE" dirty="0" smtClean="0"/>
              <a:t>Asciende a S/. 3,270,197.43. </a:t>
            </a:r>
          </a:p>
          <a:p>
            <a:pPr algn="just"/>
            <a:r>
              <a:rPr lang="es-PE" dirty="0"/>
              <a:t>N</a:t>
            </a:r>
            <a:r>
              <a:rPr lang="es-PE" dirty="0" smtClean="0"/>
              <a:t>o se ha podido determinar su procedencia y existencia se procede a ajustar.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175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BALANCE 2015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just"/>
            <a:r>
              <a:rPr lang="es-PE" sz="2000" dirty="0" smtClean="0"/>
              <a:t>Con fecha 29 de febrero del 2016, se nos entrego el balance al 31 de diciembre del 2015, a través de informe firmado por el CPC </a:t>
            </a:r>
            <a:r>
              <a:rPr lang="es-PE" sz="2000" dirty="0" err="1" smtClean="0"/>
              <a:t>Mayco</a:t>
            </a:r>
            <a:r>
              <a:rPr lang="es-PE" sz="2000" dirty="0" smtClean="0"/>
              <a:t> Pinedo, contador de la gestión anterior.</a:t>
            </a:r>
          </a:p>
          <a:p>
            <a:pPr algn="just"/>
            <a:r>
              <a:rPr lang="es-ES" sz="2000" dirty="0"/>
              <a:t>L</a:t>
            </a:r>
            <a:r>
              <a:rPr lang="es-ES" sz="2000" dirty="0" smtClean="0"/>
              <a:t>os </a:t>
            </a:r>
            <a:r>
              <a:rPr lang="es-ES" sz="2000" b="1" dirty="0" smtClean="0"/>
              <a:t>ESTADOS FINANCIEROS DEL 2015</a:t>
            </a:r>
            <a:r>
              <a:rPr lang="es-ES" sz="2000" dirty="0" smtClean="0"/>
              <a:t> </a:t>
            </a:r>
            <a:r>
              <a:rPr lang="es-ES" sz="2000" dirty="0"/>
              <a:t>no han sido aprobados </a:t>
            </a:r>
            <a:r>
              <a:rPr lang="es-ES" sz="2000" dirty="0" smtClean="0"/>
              <a:t>conforme</a:t>
            </a:r>
            <a:r>
              <a:rPr lang="es-ES" sz="2000" dirty="0" smtClean="0"/>
              <a:t> </a:t>
            </a:r>
            <a:r>
              <a:rPr lang="es-ES" sz="2000" dirty="0" smtClean="0"/>
              <a:t>el Estatuto del </a:t>
            </a:r>
            <a:r>
              <a:rPr lang="es-ES" sz="2000" dirty="0" smtClean="0"/>
              <a:t>Colegio.</a:t>
            </a:r>
            <a:endParaRPr lang="es-PE" sz="2000" i="1" dirty="0"/>
          </a:p>
          <a:p>
            <a:pPr algn="just"/>
            <a:r>
              <a:rPr lang="es-ES" sz="2000" dirty="0" smtClean="0"/>
              <a:t>En el </a:t>
            </a:r>
            <a:r>
              <a:rPr lang="es-ES" sz="2000" dirty="0" smtClean="0"/>
              <a:t>informe 26-2016-CAA/DC </a:t>
            </a:r>
            <a:r>
              <a:rPr lang="es-ES" sz="2000" dirty="0" smtClean="0"/>
              <a:t>se nos indica que los </a:t>
            </a:r>
            <a:r>
              <a:rPr lang="es-ES" sz="2000" b="1" dirty="0" smtClean="0"/>
              <a:t>ESTADOS FINANCIEROS DEL 2015</a:t>
            </a:r>
            <a:r>
              <a:rPr lang="es-ES" sz="2000" dirty="0" smtClean="0"/>
              <a:t> presentados, no se sujetan a la realidad financiera del CAA,  por no contar con la información necesaria para elaborarlos.</a:t>
            </a:r>
          </a:p>
          <a:p>
            <a:pPr algn="just"/>
            <a:r>
              <a:rPr lang="es-ES" sz="2000" dirty="0"/>
              <a:t>E</a:t>
            </a:r>
            <a:r>
              <a:rPr lang="es-ES" sz="2000" dirty="0" smtClean="0"/>
              <a:t>l </a:t>
            </a:r>
            <a:r>
              <a:rPr lang="es-ES" sz="2000" dirty="0" smtClean="0"/>
              <a:t>departamento de contabilidad contaba con 5 personas que estaban a  cargo de CPC </a:t>
            </a:r>
            <a:r>
              <a:rPr lang="es-ES" sz="2000" dirty="0" err="1" smtClean="0"/>
              <a:t>Mayco</a:t>
            </a:r>
            <a:r>
              <a:rPr lang="es-ES" sz="2000" dirty="0" smtClean="0"/>
              <a:t> Pinedo, </a:t>
            </a:r>
            <a:r>
              <a:rPr lang="es-ES" sz="2000" dirty="0" smtClean="0"/>
              <a:t>sin embargo </a:t>
            </a:r>
            <a:r>
              <a:rPr lang="es-ES" sz="2000" dirty="0" smtClean="0"/>
              <a:t>no se entregaron conforme lo dispone nuestro ordenamiento.</a:t>
            </a:r>
            <a:endParaRPr lang="es-ES" sz="2000" dirty="0" smtClean="0"/>
          </a:p>
          <a:p>
            <a:pPr algn="just"/>
            <a:r>
              <a:rPr lang="es-ES" sz="2000" dirty="0" smtClean="0"/>
              <a:t>Presento a continuación el informe entregado por </a:t>
            </a:r>
            <a:r>
              <a:rPr lang="es-ES" sz="2000" dirty="0"/>
              <a:t>el CPC </a:t>
            </a:r>
            <a:r>
              <a:rPr lang="es-ES" sz="2000" dirty="0" err="1"/>
              <a:t>Mayco</a:t>
            </a:r>
            <a:r>
              <a:rPr lang="es-ES" sz="2000" dirty="0"/>
              <a:t> Pinedo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179574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3600" b="1" dirty="0" smtClean="0"/>
              <a:t>RESULTADO DEL EJERCICIO 2015</a:t>
            </a:r>
            <a:endParaRPr lang="es-PE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s-PE" sz="2400" dirty="0" smtClean="0"/>
              <a:t>Con las </a:t>
            </a:r>
            <a:r>
              <a:rPr lang="es-PE" sz="2400" b="1" dirty="0" smtClean="0"/>
              <a:t>DIFERENCIAS ANTES PRECISADAS</a:t>
            </a:r>
            <a:r>
              <a:rPr lang="es-PE" sz="2400" dirty="0" smtClean="0"/>
              <a:t> se realizaron los ajustes Contables correspondientes, obteniendo el siguiente </a:t>
            </a:r>
            <a:r>
              <a:rPr lang="es-PE" sz="2400" b="1" dirty="0" smtClean="0"/>
              <a:t>RESULTADO DEL EJERCICIO</a:t>
            </a:r>
            <a:r>
              <a:rPr lang="es-PE" sz="2400" dirty="0" smtClean="0"/>
              <a:t>. </a:t>
            </a:r>
          </a:p>
          <a:p>
            <a:pPr marL="0" indent="0" algn="just">
              <a:buNone/>
            </a:pPr>
            <a:endParaRPr lang="es-PE" sz="2400" dirty="0" smtClean="0"/>
          </a:p>
          <a:p>
            <a:pPr marL="800100" lvl="2" indent="0">
              <a:buNone/>
            </a:pPr>
            <a:r>
              <a:rPr lang="es-PE" sz="2000" b="1" dirty="0" smtClean="0"/>
              <a:t>RESULTADO DEL EJERCICIO	INFORMADO	S/.   452,061.82</a:t>
            </a:r>
          </a:p>
          <a:p>
            <a:pPr marL="800100" lvl="2" indent="0">
              <a:buNone/>
            </a:pPr>
            <a:r>
              <a:rPr lang="es-PE" sz="2000" b="1" u="sng" dirty="0" smtClean="0"/>
              <a:t>Diferencias Encontradas 			</a:t>
            </a:r>
            <a:r>
              <a:rPr lang="es-PE" sz="2000" b="1" u="sng" dirty="0"/>
              <a:t>S/.  ( 724,450.40)</a:t>
            </a:r>
          </a:p>
          <a:p>
            <a:pPr marL="800100" lvl="2" indent="0">
              <a:buNone/>
            </a:pPr>
            <a:r>
              <a:rPr lang="es-PE" sz="2000" b="1" dirty="0"/>
              <a:t>RESULTADO DEL EJERCICIO 	</a:t>
            </a:r>
            <a:r>
              <a:rPr lang="es-PE" sz="2000" b="1" dirty="0" smtClean="0"/>
              <a:t>		S/.  ( 272,388.58) </a:t>
            </a:r>
          </a:p>
          <a:p>
            <a:pPr marL="800100" lvl="2" indent="0">
              <a:buNone/>
            </a:pPr>
            <a:r>
              <a:rPr lang="es-PE" sz="2000" dirty="0" smtClean="0"/>
              <a:t> </a:t>
            </a:r>
            <a:endParaRPr lang="es-PE" sz="2000" b="1" dirty="0" smtClean="0"/>
          </a:p>
          <a:p>
            <a:pPr marL="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3768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800" b="1" dirty="0" smtClean="0"/>
              <a:t>BALANCE AJUSTADO 2015</a:t>
            </a:r>
            <a:endParaRPr lang="es-PE" sz="3600" b="1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993016"/>
              </p:ext>
            </p:extLst>
          </p:nvPr>
        </p:nvGraphicFramePr>
        <p:xfrm>
          <a:off x="1763688" y="1556799"/>
          <a:ext cx="5760639" cy="4680512"/>
        </p:xfrm>
        <a:graphic>
          <a:graphicData uri="http://schemas.openxmlformats.org/drawingml/2006/table">
            <a:tbl>
              <a:tblPr/>
              <a:tblGrid>
                <a:gridCol w="2490083"/>
                <a:gridCol w="245292"/>
                <a:gridCol w="862238"/>
                <a:gridCol w="996032"/>
                <a:gridCol w="304756"/>
                <a:gridCol w="862238"/>
              </a:tblGrid>
              <a:tr h="14719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ESTADO DE SITUACION FINANCIERA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3877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 31 DE DICIEMBRE DEL 2015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3877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(Expresado en Nuevos Soles)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38771"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771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ACTIVO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</a:tr>
              <a:tr h="138771">
                <a:tc>
                  <a:txBody>
                    <a:bodyPr/>
                    <a:lstStyle/>
                    <a:p>
                      <a:pPr algn="l" fontAlgn="b"/>
                      <a:endParaRPr lang="es-PE" sz="800" b="1" i="0" u="sng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ENTREGADO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AJUSTADO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771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ACTIVO CORRIENTE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Nota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PE" sz="8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DIFERENCIAS </a:t>
                      </a:r>
                      <a:endParaRPr lang="es-PE" sz="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Nota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6277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EFECTIVO O EQUIVALENTE DE EFECTIVO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133,504.08 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(121,288.62)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12,215.46 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277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MUTUAL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2,735,083.39 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48,542.84 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2,783,626.23 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277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CUENTAS POR COBRAR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2,441,660.26 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(2,441,660.26)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277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CUENTAS POR COBRAR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36,224.25 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(30,348.14)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(2)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5,876.11 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277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CONTRATADOS POR ANTICIPADO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517,597.11 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(517,597.11)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(3)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-   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277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EXISTENCIAS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1,890.00 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(1,890.00)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(4)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-   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771"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49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ACTIVO CORRIENTE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5,865,959.09 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(3,064,241.29)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2,801,717.80 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771"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8771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ACTIVO NO CORRIENTE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6277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INMUEBLES, MAQUINARIA Y EQUIPO, NETO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(2)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7,754,227.14 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-   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(5)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7,754,227.14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277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INTANGIBLES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(3)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16,320.00 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(16,320.00)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(6)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-   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277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ACTIVOS DIFERIDOS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572,646.06 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(125,812.23)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(7)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446,833.83 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771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(4)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184,145.81 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-   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(8)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184,145.81 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771"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-   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277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ACTIVO NO CORRIENTE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8,527,339.01 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(142,132.23)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8,385,206.78 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771"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-   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49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ACTIVO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14,393,298.10 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(3,206,373.52)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11,186,924.58 </a:t>
                      </a:r>
                    </a:p>
                  </a:txBody>
                  <a:tcPr marL="6786" marR="6786" marT="67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6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390527"/>
              </p:ext>
            </p:extLst>
          </p:nvPr>
        </p:nvGraphicFramePr>
        <p:xfrm>
          <a:off x="1187624" y="548683"/>
          <a:ext cx="6768751" cy="5760636"/>
        </p:xfrm>
        <a:graphic>
          <a:graphicData uri="http://schemas.openxmlformats.org/drawingml/2006/table">
            <a:tbl>
              <a:tblPr/>
              <a:tblGrid>
                <a:gridCol w="2920821"/>
                <a:gridCol w="290629"/>
                <a:gridCol w="1011390"/>
                <a:gridCol w="1174141"/>
                <a:gridCol w="360380"/>
                <a:gridCol w="1011390"/>
              </a:tblGrid>
              <a:tr h="157825"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ENTREGADO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AJUSTADO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825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PASIVO Y PATRIMONIO NETO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DIFERENCIAS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Nota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157825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PASIVO CORRIENTE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85665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TRIBUTOS Y APORTES AL SISTEMA DE PENSIONES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(5)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123,300.89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-  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(9)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123,300.89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665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REMUNERACIONES POR PAGAR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(6)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33,942.20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(734.83)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(10)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33,207.37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665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CUENTAS POR PAGAR COMERCIALES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78,965.22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45,101.32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(11)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124,066.54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825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PARTE CORRIENTE DE DEUDA A LARGO PLAZO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(7)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-  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-  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(12)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-  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665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CUENTAS POR PAGAR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1,109.55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(1,109.55)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(17)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825"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-  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609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PASIVO CORRIENTE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237,317.86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43,256.94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280,574.80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825"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825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PASIVO NO CORRIENTE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85665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A LARGO PLAZO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(7)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2,834,678.35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60,399.49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(12)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2,895,077.84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665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MUTUAL DEL ABOGADO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3,082,436.41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(298,810.18)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2,783,626.23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825"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-  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609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PASIVO NO CORRIENTE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5,917,114.76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(238,410.69)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5,678,704.07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825"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-  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609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PASIVO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6,154,432.62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(195,153.75)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5,959,278.87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825"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825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PATRIMONIO NETO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85665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PATRIMONIO INSTITUCIONAL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(8)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3,270,197.43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(3,270,197.43)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(13)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-  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665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EXCEDENTE DE REVALUACION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(9)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118,706.00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-  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(14)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118,706.00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665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ACUMULADOS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(10)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4,397,900.23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983,428.06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(15)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5,381,328.29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825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 DEL EJERCICIO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(10)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452,061.82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(724,450.40)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(16)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s-P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272,388.58)  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825"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-  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665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PATRIMONIO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8,238,865.48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(3,011,219.77)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5,227,645.71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825"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609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PASIVO Y PATRIMONIO NETO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14,393,298.10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(3,206,373.52)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11,186,924.58 </a:t>
                      </a:r>
                    </a:p>
                  </a:txBody>
                  <a:tcPr marL="7344" marR="7344" marT="73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87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3600" b="1" dirty="0" smtClean="0"/>
              <a:t>RESULTADO DEL EJERCICIO 2015</a:t>
            </a:r>
            <a:endParaRPr lang="es-PE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s-PE" sz="2400" dirty="0" smtClean="0"/>
              <a:t>Precisamos que la diferencia determinada es de </a:t>
            </a:r>
          </a:p>
          <a:p>
            <a:pPr algn="just"/>
            <a:r>
              <a:rPr lang="es-PE" sz="2400" b="1" dirty="0" smtClean="0"/>
              <a:t>(S/. 724,450.40). </a:t>
            </a:r>
          </a:p>
          <a:p>
            <a:pPr marL="0" indent="0" algn="just">
              <a:buNone/>
            </a:pPr>
            <a:endParaRPr lang="es-PE" sz="2400" dirty="0" smtClean="0"/>
          </a:p>
          <a:p>
            <a:pPr marL="800100" lvl="2" indent="0">
              <a:buNone/>
            </a:pPr>
            <a:r>
              <a:rPr lang="es-PE" sz="2000" b="1" dirty="0" smtClean="0"/>
              <a:t>RESULTADO DEL EJERCICIO	INFORMADO	S/.   452,061.82</a:t>
            </a:r>
          </a:p>
          <a:p>
            <a:pPr marL="800100" lvl="2" indent="0">
              <a:buNone/>
            </a:pPr>
            <a:r>
              <a:rPr lang="es-PE" sz="2000" b="1" u="sng" dirty="0" smtClean="0"/>
              <a:t>Diferencias Encontradas 			</a:t>
            </a:r>
            <a:r>
              <a:rPr lang="es-PE" sz="2000" b="1" u="sng" dirty="0"/>
              <a:t>S/.  ( 724,450.40)</a:t>
            </a:r>
          </a:p>
          <a:p>
            <a:pPr marL="800100" lvl="2" indent="0">
              <a:buNone/>
            </a:pPr>
            <a:r>
              <a:rPr lang="es-PE" sz="2000" b="1" dirty="0"/>
              <a:t>RESULTADO DEL EJERCICIO 	</a:t>
            </a:r>
            <a:r>
              <a:rPr lang="es-PE" sz="2000" b="1" dirty="0" smtClean="0"/>
              <a:t>		S/.  ( 272,388.58) </a:t>
            </a:r>
          </a:p>
          <a:p>
            <a:pPr marL="800100" lvl="2" indent="0">
              <a:buNone/>
            </a:pPr>
            <a:r>
              <a:rPr lang="es-PE" sz="2000" dirty="0" smtClean="0"/>
              <a:t> </a:t>
            </a:r>
            <a:endParaRPr lang="es-PE" sz="2000" b="1" dirty="0" smtClean="0"/>
          </a:p>
          <a:p>
            <a:pPr marL="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828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345320"/>
              </p:ext>
            </p:extLst>
          </p:nvPr>
        </p:nvGraphicFramePr>
        <p:xfrm>
          <a:off x="1028049" y="620689"/>
          <a:ext cx="6687201" cy="529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Hoja de cálculo" r:id="rId3" imgW="6286383" imgH="4981624" progId="Excel.Sheet.8">
                  <p:embed/>
                </p:oleObj>
              </mc:Choice>
              <mc:Fallback>
                <p:oleObj name="Hoja de cálculo" r:id="rId3" imgW="6286383" imgH="498162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8049" y="620689"/>
                        <a:ext cx="6687201" cy="529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072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dirty="0" smtClean="0"/>
              <a:t>OBSERVACIONES 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PE" dirty="0" smtClean="0"/>
              <a:t>No se ha cumplido con presentar los Registro  de Venta y Compras Electrónicos estando obligados a presentar desde enero del 2015. (Se ha procedido a regularizar a la fecha todos los </a:t>
            </a:r>
            <a:r>
              <a:rPr lang="es-PE" dirty="0"/>
              <a:t>L</a:t>
            </a:r>
            <a:r>
              <a:rPr lang="es-PE" dirty="0" smtClean="0"/>
              <a:t>ibros </a:t>
            </a:r>
            <a:r>
              <a:rPr lang="es-PE" dirty="0"/>
              <a:t>E</a:t>
            </a:r>
            <a:r>
              <a:rPr lang="es-PE" dirty="0" smtClean="0"/>
              <a:t>lectrónicos a noviembre del 2016)</a:t>
            </a:r>
          </a:p>
          <a:p>
            <a:pPr algn="just"/>
            <a:endParaRPr lang="es-PE" dirty="0" smtClean="0"/>
          </a:p>
          <a:p>
            <a:pPr algn="just"/>
            <a:r>
              <a:rPr lang="es-PE" dirty="0" smtClean="0"/>
              <a:t>No se nos ha proporcionado los libros contables impresos a la fecha, correspondientes al 2014 y 2015.</a:t>
            </a:r>
          </a:p>
          <a:p>
            <a:pPr algn="just"/>
            <a:endParaRPr lang="es-PE" dirty="0" smtClean="0"/>
          </a:p>
        </p:txBody>
      </p:sp>
    </p:spTree>
    <p:extLst>
      <p:ext uri="{BB962C8B-B14F-4D97-AF65-F5344CB8AC3E}">
        <p14:creationId xmlns:p14="http://schemas.microsoft.com/office/powerpoint/2010/main" val="222062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BALANCE 2016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endParaRPr lang="es-PE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1037167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037167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454901"/>
              </p:ext>
            </p:extLst>
          </p:nvPr>
        </p:nvGraphicFramePr>
        <p:xfrm>
          <a:off x="993004" y="1268760"/>
          <a:ext cx="7137510" cy="51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Hoja de cálculo" r:id="rId4" imgW="5848269" imgH="4248215" progId="Excel.Sheet.8">
                  <p:embed/>
                </p:oleObj>
              </mc:Choice>
              <mc:Fallback>
                <p:oleObj name="Hoja de cálculo" r:id="rId4" imgW="5848269" imgH="4248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3004" y="1268760"/>
                        <a:ext cx="7137510" cy="5184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739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442371"/>
            <a:ext cx="6696744" cy="473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7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NOTAS A LOS EEFF 2016</a:t>
            </a:r>
            <a:endParaRPr lang="es-PE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2752154"/>
              </p:ext>
            </p:extLst>
          </p:nvPr>
        </p:nvGraphicFramePr>
        <p:xfrm>
          <a:off x="1111250" y="2075339"/>
          <a:ext cx="6921500" cy="3400425"/>
        </p:xfrm>
        <a:graphic>
          <a:graphicData uri="http://schemas.openxmlformats.org/drawingml/2006/table">
            <a:tbl>
              <a:tblPr/>
              <a:tblGrid>
                <a:gridCol w="752130"/>
                <a:gridCol w="1409054"/>
                <a:gridCol w="774345"/>
                <a:gridCol w="1015534"/>
                <a:gridCol w="1040923"/>
                <a:gridCol w="964757"/>
                <a:gridCol w="964757"/>
              </a:tblGrid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CTAS DE BANCO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SOLES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DOLARES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EFECTIVO PRINCIPAL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368.12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29,856.98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EFECTIVO CLUB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CTA CTE BCP 2152281529062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9,928.89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CTA CTE BBVA 011-239-000100033070-12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39.11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CTA AHORROS SCOTIA 7930449264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517.20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CTA AHORROS BCP SOLES 21518000206023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3,114.32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 DE LA NACION CTA DETRACCIONES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4,078.57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BCP Cta.Cte.2152352285070 RECAUDOS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2,416.22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CTA CTE IBK 3003001272131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146.63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CTA CTE BCP 2152384449058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7,494.28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CUENTAS</a:t>
                      </a:r>
                      <a:r>
                        <a:rPr lang="es-P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POS (MASTERCAR, VIZA)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1,753.64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2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</a:t>
                      </a:r>
                      <a:r>
                        <a:rPr lang="es-PE" sz="1200" b="1" i="0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MUTUAL</a:t>
                      </a:r>
                      <a:endParaRPr lang="es-PE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CTA AHORROS BCP 21518003346094 FONDO </a:t>
                      </a:r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MUTUAL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1,379,802.15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2,798,944.37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DEPOSITO A PLAZO </a:t>
                      </a:r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FIJO SCOTIA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1,300,000.00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CTA </a:t>
                      </a:r>
                      <a:r>
                        <a:rPr lang="es-P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 PLAZO FIJO CAJA AQP</a:t>
                      </a:r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119,142.22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7038"/>
            <a:ext cx="9334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281169"/>
            <a:ext cx="9334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0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CUENTAS POR </a:t>
            </a:r>
            <a:r>
              <a:rPr lang="es-PE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COBRAR</a:t>
            </a:r>
            <a:br>
              <a:rPr lang="es-PE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E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(Clientes)</a:t>
            </a:r>
            <a:endParaRPr lang="es-PE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288388"/>
              </p:ext>
            </p:extLst>
          </p:nvPr>
        </p:nvGraphicFramePr>
        <p:xfrm>
          <a:off x="827584" y="1916832"/>
          <a:ext cx="7579805" cy="2217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Hoja de cálculo" r:id="rId3" imgW="4819524" imgH="1409593" progId="Excel.Sheet.8">
                  <p:embed/>
                </p:oleObj>
              </mc:Choice>
              <mc:Fallback>
                <p:oleObj name="Hoja de cálculo" r:id="rId3" imgW="4819524" imgH="140959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1916832"/>
                        <a:ext cx="7579805" cy="2217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443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01" y="1268760"/>
            <a:ext cx="733499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069977"/>
              </p:ext>
            </p:extLst>
          </p:nvPr>
        </p:nvGraphicFramePr>
        <p:xfrm>
          <a:off x="1475657" y="1052734"/>
          <a:ext cx="5832645" cy="5112570"/>
        </p:xfrm>
        <a:graphic>
          <a:graphicData uri="http://schemas.openxmlformats.org/drawingml/2006/table">
            <a:tbl>
              <a:tblPr/>
              <a:tblGrid>
                <a:gridCol w="634099"/>
                <a:gridCol w="1187933"/>
                <a:gridCol w="650152"/>
                <a:gridCol w="856169"/>
                <a:gridCol w="877572"/>
                <a:gridCol w="813360"/>
                <a:gridCol w="813360"/>
              </a:tblGrid>
              <a:tr h="14976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8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INMUEBLES, MAQUINARIA Y EQUIPO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76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COMPRENDE: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685"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Cta</a:t>
                      </a:r>
                    </a:p>
                  </a:txBody>
                  <a:tcPr marL="6321" marR="6321" marT="6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Inmueble, Maquinaria y Equipo</a:t>
                      </a:r>
                    </a:p>
                  </a:txBody>
                  <a:tcPr marL="6321" marR="6321" marT="6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Saldos Al 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Adiciones 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Saldos Al 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116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31.12.2015 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 costo 2016 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31.12.2016 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62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1,508,380.07 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1,508,380.07 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62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Edificaciones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6,170,412.10 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6,170,412.10 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62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Construcciones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1,224,234.57 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1,224,234.57 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62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Muebles y Enseres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529,420.65 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529,420.65 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62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Diversos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526,435.12 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12,008.08 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538,443.20 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62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Equipos Diversos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24,547.54 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12,008.08 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36,555.62 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62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Equipos de Cómputo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501,887.58 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501,887.58 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685"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4685"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9,958,882.51 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12,008.08 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9,970,890.59 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685"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685"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Cta</a:t>
                      </a:r>
                    </a:p>
                  </a:txBody>
                  <a:tcPr marL="6321" marR="6321" marT="6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Inmueble, Maquinaria y Equipo</a:t>
                      </a:r>
                    </a:p>
                  </a:txBody>
                  <a:tcPr marL="6321" marR="6321" marT="6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Depreciación 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Depreciación 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Depreciación 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116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31.12.2015 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Año 2016 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31.12.2016 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62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62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39131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Edificaciones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1,330,368.75 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185,112.36 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1,515,481.11 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62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Construcciones y Obras en Curso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19,223.60 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36,727.04 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55,950.64 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62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39134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Muebles y Enseres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264,117.06 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52,942.07 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317,059.13 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62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39135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Diversos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590,945.96 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71,874.85 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662,820.81 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62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Equipos Diversos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12,296.01 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9,138.91 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21,434.92 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39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Equipos de Cómputo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510,610.91 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62,735.95 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573,346.86 </a:t>
                      </a:r>
                    </a:p>
                  </a:txBody>
                  <a:tcPr marL="6321" marR="6321" marT="6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685"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4685"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2,204,655.37 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346,656.32 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2,551,311.69 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685"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21" marR="6321" marT="6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98"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98">
                <a:tc>
                  <a:txBody>
                    <a:bodyPr/>
                    <a:lstStyle/>
                    <a:p>
                      <a:pPr algn="l" fontAlgn="b"/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INMUEBLES, MAQUINARIA Y EQUIPO (NETO)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7,419,578.90 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67"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82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952700"/>
              </p:ext>
            </p:extLst>
          </p:nvPr>
        </p:nvGraphicFramePr>
        <p:xfrm>
          <a:off x="1111250" y="2162969"/>
          <a:ext cx="6921500" cy="3400425"/>
        </p:xfrm>
        <a:graphic>
          <a:graphicData uri="http://schemas.openxmlformats.org/drawingml/2006/table">
            <a:tbl>
              <a:tblPr/>
              <a:tblGrid>
                <a:gridCol w="752130"/>
                <a:gridCol w="1409054"/>
                <a:gridCol w="774345"/>
                <a:gridCol w="1015534"/>
                <a:gridCol w="1040923"/>
                <a:gridCol w="964757"/>
                <a:gridCol w="964757"/>
              </a:tblGrid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INTANGIBLES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COMPRENDE: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12,618.54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 de Contabilidad SIPAN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10,368.54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Licencia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software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2,250.00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ACTIVOS DIFERIDOS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301,661.68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Y PORTES PRESTAMO BANCO BBVA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301,661.68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COMPRENDE: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ACTIVOS BIOLOGICOS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ANIMALES (ALPACA)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1,700.00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DE ARTE Y CULTURA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BIBLIOTECA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182,445.81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OTROS ACTIVOS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184,145.81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8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927856"/>
              </p:ext>
            </p:extLst>
          </p:nvPr>
        </p:nvGraphicFramePr>
        <p:xfrm>
          <a:off x="539552" y="1124744"/>
          <a:ext cx="8115534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Hoja de cálculo" r:id="rId3" imgW="6162750" imgH="2952803" progId="Excel.Sheet.8">
                  <p:embed/>
                </p:oleObj>
              </mc:Choice>
              <mc:Fallback>
                <p:oleObj name="Hoja de cálculo" r:id="rId3" imgW="6162750" imgH="295280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124744"/>
                        <a:ext cx="8115534" cy="460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910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441946"/>
              </p:ext>
            </p:extLst>
          </p:nvPr>
        </p:nvGraphicFramePr>
        <p:xfrm>
          <a:off x="1187623" y="1196748"/>
          <a:ext cx="6362527" cy="4866708"/>
        </p:xfrm>
        <a:graphic>
          <a:graphicData uri="http://schemas.openxmlformats.org/drawingml/2006/table">
            <a:tbl>
              <a:tblPr/>
              <a:tblGrid>
                <a:gridCol w="803795"/>
                <a:gridCol w="1505843"/>
                <a:gridCol w="824144"/>
                <a:gridCol w="1085292"/>
                <a:gridCol w="1112425"/>
                <a:gridCol w="1031028"/>
              </a:tblGrid>
              <a:tr h="22121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CUENTAS POR PAGAR PROVEEDORES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122,314.68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21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PROVEEDORES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MONTOS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2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KATZ PERU S.A.C.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10,777.50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2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RECEPCIONES NURY SAC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9,576.00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2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NAJARRO GAMBOA MELITON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8,133.00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2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PUMA CARDENAS LIBIA SABINA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7,156.00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21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ELECTRICA DEL SUR OESTE S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5,736.20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2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GRAFICOS J.M.D. S.R.L.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5,550.40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214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SEIS E.I.R.L.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5,246.57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21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GRAFICA CONTINENTAL IMPRESORES EIRL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4,045.00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21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ARTE &amp; TEXTIL SOCIEDAD ANONIMA CERRADA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3,988.16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2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SALAS CHAUCA FREDY ARMANDO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3,000.00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21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GAMERO BELLIDO GUADALUPE MARTINA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2,691.00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2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LAYME CHALLA SABINO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2,600.00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2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AREQUIPA SUR GLASS E.I.R.L.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2,498.50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2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 TURISMO AREQUIPA S.R.L.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2,413.00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2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VARGAS MAMANI TANIA KAREN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2,283.00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21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PAREDES VILLAMIL OTILIA LOURDES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2,000.00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214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44,620.35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214"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2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FONDOS </a:t>
                      </a:r>
                      <a:r>
                        <a:rPr lang="es-P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MUTUAL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2,798,944.37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2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Fondos Mutual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2,798,944.37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02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932091"/>
              </p:ext>
            </p:extLst>
          </p:nvPr>
        </p:nvGraphicFramePr>
        <p:xfrm>
          <a:off x="1259633" y="1052748"/>
          <a:ext cx="6336703" cy="5268153"/>
        </p:xfrm>
        <a:graphic>
          <a:graphicData uri="http://schemas.openxmlformats.org/drawingml/2006/table">
            <a:tbl>
              <a:tblPr/>
              <a:tblGrid>
                <a:gridCol w="761175"/>
                <a:gridCol w="390952"/>
                <a:gridCol w="1035048"/>
                <a:gridCol w="1091981"/>
                <a:gridCol w="1027747"/>
                <a:gridCol w="1053440"/>
                <a:gridCol w="976360"/>
              </a:tblGrid>
              <a:tr h="19740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OBLIGACIONES FINANCIERAS</a:t>
                      </a: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2,266,394.74 </a:t>
                      </a: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66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COMPRENDE:</a:t>
                      </a: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PE" sz="10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BBVA</a:t>
                      </a: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Amortizacion</a:t>
                      </a: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Saldos</a:t>
                      </a: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0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2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CAPITAL</a:t>
                      </a: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2,448,244.01</a:t>
                      </a: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</a:t>
                      </a:r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483,510.95 </a:t>
                      </a: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1,964,733.06 </a:t>
                      </a: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7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y portes</a:t>
                      </a: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446,833.83</a:t>
                      </a: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145,172.15 </a:t>
                      </a: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301,661.68 </a:t>
                      </a: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03">
                <a:tc gridSpan="2"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2,895,077.84</a:t>
                      </a: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628,683.10</a:t>
                      </a: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2,266,394.74</a:t>
                      </a: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682">
                <a:tc gridSpan="2"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0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10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EXCEDENTE DE REVALUACION</a:t>
                      </a: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0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COMPRENDE:</a:t>
                      </a: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03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REVALUACIONES DE ACTIVOS DE AÑOS ANTERIORES </a:t>
                      </a: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118,706.00 </a:t>
                      </a: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0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(CUANDO ESTABA VIGENTE LA LEY)</a:t>
                      </a: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403"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118,706.00 </a:t>
                      </a: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7403"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0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10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ACUMULADOS</a:t>
                      </a: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5,519,227.82 </a:t>
                      </a: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0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COMPRENDE:</a:t>
                      </a: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0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10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ACUMULADOS</a:t>
                      </a: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5,519,227.82 </a:t>
                      </a: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0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ACUMULADOS</a:t>
                      </a: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5,791,616.40 </a:t>
                      </a: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0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PERDIDAS DEL EJERCICIO 2015</a:t>
                      </a: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( 272,388.58)</a:t>
                      </a: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03"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03"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0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10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DEL EJERCICIO </a:t>
                      </a: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( 86,749.39)</a:t>
                      </a: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0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COMPRENDE:</a:t>
                      </a: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0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10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UTILIDAD DEL EJERCICIO </a:t>
                      </a: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( 86,749.39)</a:t>
                      </a: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0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UTILIDAD DEL EJERCICIO</a:t>
                      </a: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( 86,749.39)</a:t>
                      </a: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10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53" y="260648"/>
            <a:ext cx="1037167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104" y="260648"/>
            <a:ext cx="1037167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578627"/>
              </p:ext>
            </p:extLst>
          </p:nvPr>
        </p:nvGraphicFramePr>
        <p:xfrm>
          <a:off x="1506498" y="404664"/>
          <a:ext cx="6092692" cy="5688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Hoja de cálculo" r:id="rId4" imgW="5772146" imgH="5048298" progId="Excel.Sheet.8">
                  <p:embed/>
                </p:oleObj>
              </mc:Choice>
              <mc:Fallback>
                <p:oleObj name="Hoja de cálculo" r:id="rId4" imgW="5772146" imgH="504829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6498" y="404664"/>
                        <a:ext cx="6092692" cy="5688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955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PE" dirty="0" smtClean="0"/>
          </a:p>
          <a:p>
            <a:pPr marL="0" indent="0" algn="ctr">
              <a:buNone/>
            </a:pPr>
            <a:endParaRPr lang="es-PE" dirty="0" smtClean="0"/>
          </a:p>
          <a:p>
            <a:pPr marL="0" indent="0" algn="ctr">
              <a:buNone/>
            </a:pPr>
            <a:r>
              <a:rPr lang="es-PE" sz="6600" dirty="0" smtClean="0"/>
              <a:t>GRACIAS</a:t>
            </a:r>
            <a:endParaRPr lang="es-PE" sz="6600" dirty="0"/>
          </a:p>
        </p:txBody>
      </p:sp>
    </p:spTree>
    <p:extLst>
      <p:ext uri="{BB962C8B-B14F-4D97-AF65-F5344CB8AC3E}">
        <p14:creationId xmlns:p14="http://schemas.microsoft.com/office/powerpoint/2010/main" val="185019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862012"/>
            <a:ext cx="65341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5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04663"/>
            <a:ext cx="7200800" cy="634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6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BALANCE 2015</a:t>
            </a:r>
            <a:br>
              <a:rPr lang="es-PE" dirty="0" smtClean="0"/>
            </a:br>
            <a:r>
              <a:rPr lang="es-PE" dirty="0" smtClean="0"/>
              <a:t>ENTREGADO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484784"/>
            <a:ext cx="6334125" cy="465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6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6336704" cy="577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0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5832648" cy="651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8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Teniendo en cuenta que el CPC </a:t>
            </a:r>
            <a:r>
              <a:rPr lang="es-ES" dirty="0" err="1"/>
              <a:t>M</a:t>
            </a:r>
            <a:r>
              <a:rPr lang="es-ES" dirty="0" err="1" smtClean="0"/>
              <a:t>ayco</a:t>
            </a:r>
            <a:r>
              <a:rPr lang="es-ES" dirty="0" smtClean="0"/>
              <a:t> </a:t>
            </a:r>
            <a:r>
              <a:rPr lang="es-ES" dirty="0"/>
              <a:t>P</a:t>
            </a:r>
            <a:r>
              <a:rPr lang="es-ES" dirty="0" smtClean="0"/>
              <a:t>inedo nos indica que los </a:t>
            </a:r>
            <a:r>
              <a:rPr lang="es-ES" b="1" dirty="0" smtClean="0"/>
              <a:t>ESTADOS FINANCIEROS DEL 2015</a:t>
            </a:r>
            <a:r>
              <a:rPr lang="es-ES" dirty="0" smtClean="0"/>
              <a:t> no son correctos y que la información entregada no es la real, tengo la obligación de revisar y establecer los nuevos saldos al 31 de diciembre del 2015, los que a continuación detallo.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6804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949</TotalTime>
  <Words>1751</Words>
  <Application>Microsoft Office PowerPoint</Application>
  <PresentationFormat>Presentación en pantalla (4:3)</PresentationFormat>
  <Paragraphs>670</Paragraphs>
  <Slides>36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0" baseType="lpstr">
      <vt:lpstr>Arial</vt:lpstr>
      <vt:lpstr>Calibri</vt:lpstr>
      <vt:lpstr>Tema de Office</vt:lpstr>
      <vt:lpstr>Hoja de cálculo</vt:lpstr>
      <vt:lpstr>COLEGIO DE ABOGADOS DE AREQUIPA</vt:lpstr>
      <vt:lpstr>BALANCE 2015</vt:lpstr>
      <vt:lpstr>Presentación de PowerPoint</vt:lpstr>
      <vt:lpstr>Presentación de PowerPoint</vt:lpstr>
      <vt:lpstr>Presentación de PowerPoint</vt:lpstr>
      <vt:lpstr>BALANCE 2015 ENTREGADO</vt:lpstr>
      <vt:lpstr>Presentación de PowerPoint</vt:lpstr>
      <vt:lpstr>Presentación de PowerPoint</vt:lpstr>
      <vt:lpstr>Presentación de PowerPoint</vt:lpstr>
      <vt:lpstr>DIFERENCIAS ENCONTRADAS CAJA Y BANCOS</vt:lpstr>
      <vt:lpstr>CUENTAS POR COBRAR A PERSONAL</vt:lpstr>
      <vt:lpstr>CUENTAS POR COBRAR</vt:lpstr>
      <vt:lpstr>GASTOS CONTRATADOS POR ANTICIPADO</vt:lpstr>
      <vt:lpstr>INMUEBLES, MAQUINARIA Y EQUIPO</vt:lpstr>
      <vt:lpstr>ACTIVOS DIFERIDOS</vt:lpstr>
      <vt:lpstr>CUENTAS POR PAGAR COMERCIALES (Proveedores)</vt:lpstr>
      <vt:lpstr>DEUDA A LARGO PLAZO (Obligaciones Financieras)</vt:lpstr>
      <vt:lpstr>FONDO MUTUAL DEL ABOGADO</vt:lpstr>
      <vt:lpstr>PATRIMONIO INSTITUCIONAL</vt:lpstr>
      <vt:lpstr>RESULTADO DEL EJERCICIO 2015</vt:lpstr>
      <vt:lpstr>BALANCE AJUSTADO 2015</vt:lpstr>
      <vt:lpstr>Presentación de PowerPoint</vt:lpstr>
      <vt:lpstr>RESULTADO DEL EJERCICIO 2015</vt:lpstr>
      <vt:lpstr>Presentación de PowerPoint</vt:lpstr>
      <vt:lpstr>OBSERVACIONES </vt:lpstr>
      <vt:lpstr>BALANCE 2016</vt:lpstr>
      <vt:lpstr>Presentación de PowerPoint</vt:lpstr>
      <vt:lpstr>NOTAS A LOS EEFF 2016</vt:lpstr>
      <vt:lpstr>CUENTAS POR COBRAR (Clientes)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DE ABOGADOS DE AREQUIPA</dc:title>
  <dc:creator>Usuario</dc:creator>
  <cp:lastModifiedBy>USUARIO</cp:lastModifiedBy>
  <cp:revision>64</cp:revision>
  <cp:lastPrinted>2017-01-13T03:42:06Z</cp:lastPrinted>
  <dcterms:created xsi:type="dcterms:W3CDTF">2017-01-10T23:03:22Z</dcterms:created>
  <dcterms:modified xsi:type="dcterms:W3CDTF">2017-01-27T20:15:46Z</dcterms:modified>
</cp:coreProperties>
</file>